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9" r:id="rId11"/>
    <p:sldId id="265" r:id="rId12"/>
    <p:sldId id="270" r:id="rId13"/>
    <p:sldId id="266" r:id="rId14"/>
    <p:sldId id="271" r:id="rId15"/>
    <p:sldId id="272" r:id="rId16"/>
    <p:sldId id="284" r:id="rId17"/>
    <p:sldId id="273" r:id="rId18"/>
    <p:sldId id="285" r:id="rId19"/>
    <p:sldId id="286" r:id="rId20"/>
    <p:sldId id="287" r:id="rId21"/>
    <p:sldId id="288" r:id="rId22"/>
    <p:sldId id="298" r:id="rId23"/>
    <p:sldId id="299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300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7EDC-C499-4AE6-9923-9E92EF5EEB3B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2B8CF-5D20-4B62-AABF-880D1CCBD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by Mr. Milnes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Abi</a:t>
            </a:r>
            <a:r>
              <a:rPr lang="en-US" dirty="0"/>
              <a:t> gives as Drive System / Chassis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1" y="132796"/>
            <a:ext cx="1920537" cy="15004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EBF5F-60DB-48AB-8AC1-F6ECD6BEAF8B}"/>
              </a:ext>
            </a:extLst>
          </p:cNvPr>
          <p:cNvGrpSpPr/>
          <p:nvPr userDrawn="1"/>
        </p:nvGrpSpPr>
        <p:grpSpPr>
          <a:xfrm>
            <a:off x="133577" y="71846"/>
            <a:ext cx="1772829" cy="1772829"/>
            <a:chOff x="4944278" y="2310616"/>
            <a:chExt cx="2236763" cy="22367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D1F73A-095E-4F1C-9CD1-7100DADA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11" y="2666999"/>
              <a:ext cx="1560576" cy="1524000"/>
            </a:xfrm>
            <a:prstGeom prst="rect">
              <a:avLst/>
            </a:prstGeom>
          </p:spPr>
        </p:pic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356FE52-1286-4BB6-9E01-399C9F74BC0E}"/>
                </a:ext>
              </a:extLst>
            </p:cNvPr>
            <p:cNvSpPr/>
            <p:nvPr/>
          </p:nvSpPr>
          <p:spPr>
            <a:xfrm>
              <a:off x="4944278" y="2310616"/>
              <a:ext cx="2236763" cy="2236763"/>
            </a:xfrm>
            <a:prstGeom prst="donut">
              <a:avLst>
                <a:gd name="adj" fmla="val 181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CE0090-9A41-4B8E-B312-B8CEF01FB33B}"/>
                </a:ext>
              </a:extLst>
            </p:cNvPr>
            <p:cNvSpPr/>
            <p:nvPr/>
          </p:nvSpPr>
          <p:spPr>
            <a:xfrm>
              <a:off x="5148260" y="2514598"/>
              <a:ext cx="1828800" cy="1828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/>
              </a:prstTxWarp>
              <a:spAutoFit/>
            </a:bodyPr>
            <a:lstStyle/>
            <a:p>
              <a:pPr algn="ctr"/>
              <a:r>
                <a:rPr lang="en-US" sz="24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FRC Team 2199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14D51B-FC5F-4A09-87D5-39130490D97F}"/>
                </a:ext>
              </a:extLst>
            </p:cNvPr>
            <p:cNvSpPr/>
            <p:nvPr/>
          </p:nvSpPr>
          <p:spPr>
            <a:xfrm>
              <a:off x="5145445" y="2514598"/>
              <a:ext cx="1828800" cy="1828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Robo-Lions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49329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1" y="132796"/>
            <a:ext cx="1920537" cy="15004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FF3A0-F8D6-41A3-BACF-200E3974F2D3}"/>
              </a:ext>
            </a:extLst>
          </p:cNvPr>
          <p:cNvGrpSpPr/>
          <p:nvPr userDrawn="1"/>
        </p:nvGrpSpPr>
        <p:grpSpPr>
          <a:xfrm>
            <a:off x="75385" y="30163"/>
            <a:ext cx="1570037" cy="1570037"/>
            <a:chOff x="4944278" y="2310616"/>
            <a:chExt cx="2236763" cy="22367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1DB296-8B65-4A12-BFF5-A27E2D88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11" y="2666999"/>
              <a:ext cx="1560576" cy="1524000"/>
            </a:xfrm>
            <a:prstGeom prst="rect">
              <a:avLst/>
            </a:prstGeom>
          </p:spPr>
        </p:pic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D7796F25-1FA6-403C-B47D-3D66ABF86477}"/>
                </a:ext>
              </a:extLst>
            </p:cNvPr>
            <p:cNvSpPr/>
            <p:nvPr/>
          </p:nvSpPr>
          <p:spPr>
            <a:xfrm>
              <a:off x="4944278" y="2310616"/>
              <a:ext cx="2236763" cy="2236763"/>
            </a:xfrm>
            <a:prstGeom prst="donut">
              <a:avLst>
                <a:gd name="adj" fmla="val 181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02A55F-A921-406A-8E85-07DDD365D599}"/>
                </a:ext>
              </a:extLst>
            </p:cNvPr>
            <p:cNvSpPr/>
            <p:nvPr/>
          </p:nvSpPr>
          <p:spPr>
            <a:xfrm>
              <a:off x="5116030" y="2610233"/>
              <a:ext cx="1861028" cy="18710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/>
              </a:prstTxWarp>
              <a:spAutoFit/>
            </a:bodyPr>
            <a:lstStyle/>
            <a:p>
              <a:pPr algn="ctr"/>
              <a:r>
                <a:rPr lang="en-US" sz="22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FRC Team 2199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427B72-81EB-4A0E-B08F-6506D262ED73}"/>
                </a:ext>
              </a:extLst>
            </p:cNvPr>
            <p:cNvSpPr/>
            <p:nvPr/>
          </p:nvSpPr>
          <p:spPr>
            <a:xfrm>
              <a:off x="5148259" y="2588535"/>
              <a:ext cx="1828800" cy="18288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Robo-Lions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hyperlink" Target="http://www.banebots.com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xrobotics.com/vexpro/" TargetMode="External"/><Relationship Id="rId5" Type="http://schemas.openxmlformats.org/officeDocument/2006/relationships/hyperlink" Target="http://www.andymark.com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Motors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Tom Milnes</a:t>
            </a:r>
          </a:p>
          <a:p>
            <a:r>
              <a:rPr lang="en-US" i="1" dirty="0">
                <a:solidFill>
                  <a:schemeClr val="tx1"/>
                </a:solidFill>
              </a:rPr>
              <a:t>BAA Team 2199 Representative</a:t>
            </a:r>
          </a:p>
          <a:p>
            <a:r>
              <a:rPr lang="en-US" i="1" dirty="0">
                <a:solidFill>
                  <a:schemeClr val="tx1"/>
                </a:solidFill>
              </a:rPr>
              <a:t>Principal Mathematician JHU/APL</a:t>
            </a:r>
          </a:p>
        </p:txBody>
      </p:sp>
    </p:spTree>
    <p:extLst>
      <p:ext uri="{BB962C8B-B14F-4D97-AF65-F5344CB8AC3E}">
        <p14:creationId xmlns:p14="http://schemas.microsoft.com/office/powerpoint/2010/main" val="42840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is Torque x Angular Speed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25913" y="2740856"/>
            <a:ext cx="5476745" cy="6963507"/>
            <a:chOff x="1725913" y="2740856"/>
            <a:chExt cx="5476745" cy="6963507"/>
          </a:xfrm>
        </p:grpSpPr>
        <p:grpSp>
          <p:nvGrpSpPr>
            <p:cNvPr id="4" name="Group 3"/>
            <p:cNvGrpSpPr/>
            <p:nvPr/>
          </p:nvGrpSpPr>
          <p:grpSpPr>
            <a:xfrm>
              <a:off x="1725913" y="2740856"/>
              <a:ext cx="5476745" cy="4117144"/>
              <a:chOff x="1725913" y="2740856"/>
              <a:chExt cx="5476745" cy="411714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78966" y="2813538"/>
                <a:ext cx="4923692" cy="358726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8"/>
              <p:cNvGrpSpPr/>
              <p:nvPr/>
            </p:nvGrpSpPr>
            <p:grpSpPr>
              <a:xfrm>
                <a:off x="1725913" y="2740856"/>
                <a:ext cx="5460334" cy="4117144"/>
                <a:chOff x="1725913" y="2740856"/>
                <a:chExt cx="5460334" cy="4117144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2250831" y="2757268"/>
                  <a:ext cx="0" cy="3657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264898" y="6400800"/>
                  <a:ext cx="4909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186247" y="2740856"/>
                  <a:ext cx="0" cy="3657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829994" y="4178105"/>
                  <a:ext cx="216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Angular Speed (rpm)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091354" y="6488668"/>
                  <a:ext cx="1502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Torque (oz-in)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913206" y="631639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0</a:t>
                  </a:r>
                </a:p>
              </p:txBody>
            </p:sp>
          </p:grpSp>
        </p:grpSp>
        <p:sp>
          <p:nvSpPr>
            <p:cNvPr id="13" name="Arc 12"/>
            <p:cNvSpPr/>
            <p:nvPr/>
          </p:nvSpPr>
          <p:spPr>
            <a:xfrm>
              <a:off x="2152358" y="2935224"/>
              <a:ext cx="5029200" cy="6766560"/>
            </a:xfrm>
            <a:prstGeom prst="arc">
              <a:avLst>
                <a:gd name="adj1" fmla="val 16200000"/>
                <a:gd name="adj2" fmla="val 9820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2262555" y="2937803"/>
              <a:ext cx="4937760" cy="6766560"/>
            </a:xfrm>
            <a:prstGeom prst="arc">
              <a:avLst>
                <a:gd name="adj1" fmla="val 16200000"/>
                <a:gd name="adj2" fmla="val 9820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63372" y="2363373"/>
            <a:ext cx="6099027" cy="4092915"/>
            <a:chOff x="2363372" y="2363373"/>
            <a:chExt cx="6099027" cy="4092915"/>
          </a:xfrm>
        </p:grpSpPr>
        <p:sp>
          <p:nvSpPr>
            <p:cNvPr id="15" name="TextBox 14"/>
            <p:cNvSpPr txBox="1"/>
            <p:nvPr/>
          </p:nvSpPr>
          <p:spPr>
            <a:xfrm>
              <a:off x="4149969" y="2447778"/>
              <a:ext cx="1236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 Power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55742" y="2363373"/>
              <a:ext cx="1133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Maximum</a:t>
              </a:r>
            </a:p>
            <a:p>
              <a:pPr algn="ctr"/>
              <a:r>
                <a:rPr lang="en-US" dirty="0"/>
                <a:t>Speed</a:t>
              </a: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2363372" y="2686539"/>
              <a:ext cx="492370" cy="707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29268" y="5809957"/>
              <a:ext cx="1133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Maximum</a:t>
              </a:r>
            </a:p>
            <a:p>
              <a:pPr algn="ctr"/>
              <a:r>
                <a:rPr lang="en-US" dirty="0"/>
                <a:t>Torque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rot="5400000">
            <a:off x="6668086" y="4121835"/>
            <a:ext cx="15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Power (Watts)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Draw (Amperage)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draw is proportional to torque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5913" y="2740856"/>
            <a:ext cx="5476745" cy="6963507"/>
            <a:chOff x="1725913" y="2740856"/>
            <a:chExt cx="5476745" cy="6963507"/>
          </a:xfrm>
        </p:grpSpPr>
        <p:grpSp>
          <p:nvGrpSpPr>
            <p:cNvPr id="8" name="Group 3"/>
            <p:cNvGrpSpPr/>
            <p:nvPr/>
          </p:nvGrpSpPr>
          <p:grpSpPr>
            <a:xfrm>
              <a:off x="1725913" y="2740856"/>
              <a:ext cx="5476745" cy="4117144"/>
              <a:chOff x="1725913" y="2740856"/>
              <a:chExt cx="5476745" cy="411714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278966" y="2813538"/>
                <a:ext cx="4923692" cy="358726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8"/>
              <p:cNvGrpSpPr/>
              <p:nvPr/>
            </p:nvGrpSpPr>
            <p:grpSpPr>
              <a:xfrm>
                <a:off x="1725913" y="2740856"/>
                <a:ext cx="5460334" cy="4117144"/>
                <a:chOff x="1725913" y="2740856"/>
                <a:chExt cx="5460334" cy="4117144"/>
              </a:xfrm>
            </p:grpSpPr>
            <p:cxnSp>
              <p:nvCxnSpPr>
                <p:cNvPr id="13" name="Straight Connector 6"/>
                <p:cNvCxnSpPr/>
                <p:nvPr/>
              </p:nvCxnSpPr>
              <p:spPr>
                <a:xfrm>
                  <a:off x="2250831" y="2757268"/>
                  <a:ext cx="0" cy="3657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264898" y="6400800"/>
                  <a:ext cx="4909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186247" y="2740856"/>
                  <a:ext cx="0" cy="3657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829994" y="4178105"/>
                  <a:ext cx="216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Angular Speed (rpm)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091354" y="6488668"/>
                  <a:ext cx="1502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Torque (oz-in)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13206" y="631639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0</a:t>
                  </a:r>
                </a:p>
              </p:txBody>
            </p:sp>
          </p:grpSp>
        </p:grpSp>
        <p:sp>
          <p:nvSpPr>
            <p:cNvPr id="9" name="Arc 8"/>
            <p:cNvSpPr/>
            <p:nvPr/>
          </p:nvSpPr>
          <p:spPr>
            <a:xfrm>
              <a:off x="2152358" y="2935224"/>
              <a:ext cx="5029200" cy="6766560"/>
            </a:xfrm>
            <a:prstGeom prst="arc">
              <a:avLst>
                <a:gd name="adj1" fmla="val 16200000"/>
                <a:gd name="adj2" fmla="val 9820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H="1">
              <a:off x="2262555" y="2937803"/>
              <a:ext cx="4937760" cy="6766560"/>
            </a:xfrm>
            <a:prstGeom prst="arc">
              <a:avLst>
                <a:gd name="adj1" fmla="val 16200000"/>
                <a:gd name="adj2" fmla="val 9820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2278966" y="5148775"/>
            <a:ext cx="4909625" cy="12520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363372" y="2363373"/>
            <a:ext cx="6099027" cy="4092915"/>
            <a:chOff x="2363372" y="2363373"/>
            <a:chExt cx="6099027" cy="4092915"/>
          </a:xfrm>
        </p:grpSpPr>
        <p:sp>
          <p:nvSpPr>
            <p:cNvPr id="23" name="TextBox 22"/>
            <p:cNvSpPr txBox="1"/>
            <p:nvPr/>
          </p:nvSpPr>
          <p:spPr>
            <a:xfrm>
              <a:off x="4149969" y="2447778"/>
              <a:ext cx="1236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 Power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55742" y="2363373"/>
              <a:ext cx="1133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Maximum</a:t>
              </a:r>
            </a:p>
            <a:p>
              <a:pPr algn="ctr"/>
              <a:r>
                <a:rPr lang="en-US" dirty="0"/>
                <a:t>Speed</a:t>
              </a:r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>
              <a:off x="2363372" y="2686539"/>
              <a:ext cx="492370" cy="707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29268" y="5809957"/>
              <a:ext cx="1133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Maximum</a:t>
              </a:r>
            </a:p>
            <a:p>
              <a:pPr algn="ctr"/>
              <a:r>
                <a:rPr lang="en-US" dirty="0"/>
                <a:t>Torque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5400000">
            <a:off x="7064604" y="3446586"/>
            <a:ext cx="16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Current (Amps)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6696221" y="3502858"/>
            <a:ext cx="15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Power (Watts)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85539" y="4923692"/>
            <a:ext cx="113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Maximum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Current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many cases motors are current limited with respect to maximum achievable power</a:t>
            </a:r>
          </a:p>
          <a:p>
            <a:pPr lvl="1"/>
            <a:r>
              <a:rPr lang="en-US" dirty="0"/>
              <a:t>See Example Next</a:t>
            </a:r>
          </a:p>
          <a:p>
            <a:r>
              <a:rPr lang="en-US" dirty="0"/>
              <a:t>Max torque / Max current is bad for motors!</a:t>
            </a:r>
          </a:p>
          <a:p>
            <a:pPr lvl="1"/>
            <a:r>
              <a:rPr lang="en-US" dirty="0"/>
              <a:t>Circuit breakers aren’t fast enough to prevent motor destruction – they are designed to keep wiring from burning!!</a:t>
            </a:r>
          </a:p>
          <a:p>
            <a:pPr lvl="2"/>
            <a:r>
              <a:rPr lang="en-US" dirty="0"/>
              <a:t>“Magic Blue Smoke” results</a:t>
            </a:r>
          </a:p>
          <a:p>
            <a:pPr lvl="1"/>
            <a:r>
              <a:rPr lang="en-US" dirty="0"/>
              <a:t>Always protect against this!</a:t>
            </a:r>
          </a:p>
          <a:p>
            <a:pPr lvl="2"/>
            <a:r>
              <a:rPr lang="en-US" dirty="0"/>
              <a:t>Time limit a motor that runs into a mechanical stop</a:t>
            </a:r>
          </a:p>
          <a:p>
            <a:pPr lvl="2"/>
            <a:r>
              <a:rPr lang="en-US" dirty="0"/>
              <a:t>Place a detector to stop / reverse the motor before a mechanical stop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6022" y="5513510"/>
            <a:ext cx="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3027" y="5528603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40 Amp</a:t>
            </a:r>
          </a:p>
          <a:p>
            <a:pPr algn="ctr"/>
            <a:r>
              <a:rPr lang="en-US" dirty="0"/>
              <a:t>Breaker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8211" y="0"/>
            <a:ext cx="108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Banebots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48100" y="5524500"/>
            <a:ext cx="6350" cy="772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96250" y="5159271"/>
            <a:ext cx="93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40 Amp</a:t>
            </a:r>
          </a:p>
          <a:p>
            <a:pPr algn="ctr"/>
            <a:r>
              <a:rPr lang="en-US" sz="1400" dirty="0"/>
              <a:t>Circuit</a:t>
            </a:r>
          </a:p>
          <a:p>
            <a:pPr algn="ctr"/>
            <a:r>
              <a:rPr lang="en-US" sz="1400" dirty="0"/>
              <a:t>Breaker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48100" y="5528603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20000" y="5528603"/>
            <a:ext cx="47625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54450" y="1466850"/>
            <a:ext cx="0" cy="405765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Motors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Motors are intrinsically high speed / low torque devices – not highly useful out of the box</a:t>
            </a:r>
          </a:p>
          <a:p>
            <a:pPr lvl="1"/>
            <a:r>
              <a:rPr lang="en-US" dirty="0"/>
              <a:t>Pulleys and Belts, Gears, Sprockets and Chain required to increase torque / lower speed for real utility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671706" flipV="1">
            <a:off x="2150291" y="5218120"/>
            <a:ext cx="4600135" cy="1393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211" y="246501"/>
            <a:ext cx="5876926" cy="1143000"/>
          </a:xfrm>
        </p:spPr>
        <p:txBody>
          <a:bodyPr/>
          <a:lstStyle/>
          <a:p>
            <a:r>
              <a:rPr lang="en-US" dirty="0"/>
              <a:t>Pulley Example</a:t>
            </a:r>
          </a:p>
        </p:txBody>
      </p:sp>
      <p:sp>
        <p:nvSpPr>
          <p:cNvPr id="6" name="Rectangle 5"/>
          <p:cNvSpPr/>
          <p:nvPr/>
        </p:nvSpPr>
        <p:spPr>
          <a:xfrm rot="20928294">
            <a:off x="2040095" y="2646077"/>
            <a:ext cx="4600135" cy="1393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47957" y="2164079"/>
            <a:ext cx="3657600" cy="3657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52025" y="3066757"/>
            <a:ext cx="18288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endCxn id="4" idx="0"/>
          </p:cNvCxnSpPr>
          <p:nvPr/>
        </p:nvCxnSpPr>
        <p:spPr>
          <a:xfrm flipV="1">
            <a:off x="2152357" y="3066757"/>
            <a:ext cx="14068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22696" y="3263705"/>
            <a:ext cx="466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 flipV="1">
            <a:off x="6876757" y="2164079"/>
            <a:ext cx="30480" cy="18311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40480" y="1997612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441" y="2011680"/>
            <a:ext cx="19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1st Pulley</a:t>
            </a:r>
          </a:p>
          <a:p>
            <a:pPr algn="ctr"/>
            <a:r>
              <a:rPr lang="en-US" b="1" dirty="0"/>
              <a:t>Attached to Motor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3065" y="1333231"/>
            <a:ext cx="1988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2nd Pulley</a:t>
            </a:r>
          </a:p>
          <a:p>
            <a:pPr algn="ctr"/>
            <a:r>
              <a:rPr lang="en-US" b="1" dirty="0"/>
              <a:t>Attached to Device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88084"/>
              </p:ext>
            </p:extLst>
          </p:nvPr>
        </p:nvGraphicFramePr>
        <p:xfrm>
          <a:off x="1263650" y="5113338"/>
          <a:ext cx="13954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Equation" r:id="rId4" imgW="649080" imgH="301680" progId="">
                  <p:embed/>
                </p:oleObj>
              </mc:Choice>
              <mc:Fallback>
                <p:oleObj name="Equation" r:id="rId4" imgW="649080" imgH="30168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113338"/>
                        <a:ext cx="13954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00411"/>
              </p:ext>
            </p:extLst>
          </p:nvPr>
        </p:nvGraphicFramePr>
        <p:xfrm>
          <a:off x="6413500" y="5911850"/>
          <a:ext cx="14763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6" imgW="685440" imgH="301680" progId="">
                  <p:embed/>
                </p:oleObj>
              </mc:Choice>
              <mc:Fallback>
                <p:oleObj name="Equation" r:id="rId6" imgW="685440" imgH="30168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5911850"/>
                        <a:ext cx="14763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55015"/>
              </p:ext>
            </p:extLst>
          </p:nvPr>
        </p:nvGraphicFramePr>
        <p:xfrm>
          <a:off x="7018338" y="3173413"/>
          <a:ext cx="12604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Equation" r:id="rId10" imgW="585000" imgH="301680" progId="">
                  <p:embed/>
                </p:oleObj>
              </mc:Choice>
              <mc:Fallback>
                <p:oleObj name="Equation" r:id="rId10" imgW="585000" imgH="301680" progId="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3173413"/>
                        <a:ext cx="126047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671706" flipV="1">
            <a:off x="2150291" y="5218120"/>
            <a:ext cx="4600135" cy="1393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928294">
            <a:off x="2040095" y="2646077"/>
            <a:ext cx="4600135" cy="1393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047957" y="2164079"/>
            <a:ext cx="3657600" cy="3657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2025" y="3066757"/>
            <a:ext cx="18288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 flipV="1">
            <a:off x="2152357" y="3066757"/>
            <a:ext cx="14068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 flipH="1" flipV="1">
            <a:off x="6876757" y="2164079"/>
            <a:ext cx="30480" cy="18311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40480" y="1997612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441" y="2011680"/>
            <a:ext cx="19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1st Pulley</a:t>
            </a:r>
          </a:p>
          <a:p>
            <a:pPr algn="ctr"/>
            <a:r>
              <a:rPr lang="en-US" b="1" dirty="0"/>
              <a:t>Attached to Motor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926" y="1348154"/>
            <a:ext cx="1988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Output Pulley</a:t>
            </a:r>
          </a:p>
          <a:p>
            <a:pPr algn="ctr"/>
            <a:r>
              <a:rPr lang="en-US" b="1" dirty="0"/>
              <a:t>Attached to Device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739927"/>
              </p:ext>
            </p:extLst>
          </p:nvPr>
        </p:nvGraphicFramePr>
        <p:xfrm>
          <a:off x="1263650" y="5113338"/>
          <a:ext cx="13954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" name="Equation" r:id="rId3" imgW="649080" imgH="301680" progId="">
                  <p:embed/>
                </p:oleObj>
              </mc:Choice>
              <mc:Fallback>
                <p:oleObj name="Equation" r:id="rId3" imgW="649080" imgH="301680" progId="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113338"/>
                        <a:ext cx="13954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26577"/>
              </p:ext>
            </p:extLst>
          </p:nvPr>
        </p:nvGraphicFramePr>
        <p:xfrm>
          <a:off x="6413500" y="5911850"/>
          <a:ext cx="14763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" name="Equation" r:id="rId5" imgW="685440" imgH="301680" progId="">
                  <p:embed/>
                </p:oleObj>
              </mc:Choice>
              <mc:Fallback>
                <p:oleObj name="Equation" r:id="rId5" imgW="685440" imgH="301680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5911850"/>
                        <a:ext cx="14763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771211" y="246501"/>
            <a:ext cx="5876926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Pulley Example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82067"/>
              </p:ext>
            </p:extLst>
          </p:nvPr>
        </p:nvGraphicFramePr>
        <p:xfrm>
          <a:off x="2929954" y="1479006"/>
          <a:ext cx="2678964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Equation" r:id="rId9" imgW="1133640" imgH="2148480" progId="">
                  <p:embed/>
                </p:oleObj>
              </mc:Choice>
              <mc:Fallback>
                <p:oleObj name="Equation" r:id="rId9" imgW="1133640" imgH="214848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954" y="1479006"/>
                        <a:ext cx="2678964" cy="5162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59471"/>
              </p:ext>
            </p:extLst>
          </p:nvPr>
        </p:nvGraphicFramePr>
        <p:xfrm>
          <a:off x="2333205" y="3514266"/>
          <a:ext cx="2936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Equation" r:id="rId11" imgW="127800" imgH="301680" progId="">
                  <p:embed/>
                </p:oleObj>
              </mc:Choice>
              <mc:Fallback>
                <p:oleObj name="Equation" r:id="rId11" imgW="127800" imgH="30168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205" y="3514266"/>
                        <a:ext cx="29368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53449"/>
              </p:ext>
            </p:extLst>
          </p:nvPr>
        </p:nvGraphicFramePr>
        <p:xfrm>
          <a:off x="6988364" y="3121025"/>
          <a:ext cx="1254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Equation" r:id="rId13" imgW="585000" imgH="301680" progId="">
                  <p:embed/>
                </p:oleObj>
              </mc:Choice>
              <mc:Fallback>
                <p:oleObj name="Equation" r:id="rId13" imgW="585000" imgH="30168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364" y="3121025"/>
                        <a:ext cx="12541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 Example</a:t>
            </a:r>
          </a:p>
        </p:txBody>
      </p:sp>
      <p:pic>
        <p:nvPicPr>
          <p:cNvPr id="3" name="Picture 2" descr="Gear Rati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68500"/>
            <a:ext cx="3441700" cy="2908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0639" y="1962045"/>
            <a:ext cx="561706" cy="390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14456"/>
              </p:ext>
            </p:extLst>
          </p:nvPr>
        </p:nvGraphicFramePr>
        <p:xfrm>
          <a:off x="392150" y="2091894"/>
          <a:ext cx="27305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2715120" imgH="3236400" progId="">
                  <p:embed/>
                </p:oleObj>
              </mc:Choice>
              <mc:Fallback>
                <p:oleObj name="Equation" r:id="rId5" imgW="2715120" imgH="32364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50" y="2091894"/>
                        <a:ext cx="27305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248125" y="3956656"/>
            <a:ext cx="732659" cy="488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89062" y="4402142"/>
            <a:ext cx="732659" cy="488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5561" y="2401675"/>
            <a:ext cx="8053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Gear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1622" y="1853926"/>
            <a:ext cx="8053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Gear 2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16052"/>
              </p:ext>
            </p:extLst>
          </p:nvPr>
        </p:nvGraphicFramePr>
        <p:xfrm>
          <a:off x="6632575" y="2859088"/>
          <a:ext cx="1701528" cy="168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7" imgW="1554120" imgH="1535760" progId="">
                  <p:embed/>
                </p:oleObj>
              </mc:Choice>
              <mc:Fallback>
                <p:oleObj name="Equation" r:id="rId7" imgW="1554120" imgH="153576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2859088"/>
                        <a:ext cx="1701528" cy="168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4868117" y="4502121"/>
            <a:ext cx="8140" cy="846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5910" y="5552344"/>
            <a:ext cx="213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Reversal of Direction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Gears In Series</a:t>
            </a:r>
          </a:p>
        </p:txBody>
      </p:sp>
      <p:pic>
        <p:nvPicPr>
          <p:cNvPr id="4" name="Picture 3" descr="Idler Gea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69194"/>
            <a:ext cx="8952567" cy="4057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8117" y="4933608"/>
            <a:ext cx="1318787" cy="700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Gears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Appears highly difficult but generalizing the original gear example for any two gears “n” and “n+1” we have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Applied recursively starting with gears 1 and 2 we have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924206"/>
              </p:ext>
            </p:extLst>
          </p:nvPr>
        </p:nvGraphicFramePr>
        <p:xfrm>
          <a:off x="1619433" y="3303418"/>
          <a:ext cx="4933800" cy="92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3" imgW="3236400" imgH="594000" progId="">
                  <p:embed/>
                </p:oleObj>
              </mc:Choice>
              <mc:Fallback>
                <p:oleObj name="Equation" r:id="rId3" imgW="3236400" imgH="594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433" y="3303418"/>
                        <a:ext cx="4933800" cy="92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38710"/>
              </p:ext>
            </p:extLst>
          </p:nvPr>
        </p:nvGraphicFramePr>
        <p:xfrm>
          <a:off x="1312863" y="5457825"/>
          <a:ext cx="57054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5" imgW="3748320" imgH="594000" progId="">
                  <p:embed/>
                </p:oleObj>
              </mc:Choice>
              <mc:Fallback>
                <p:oleObj name="Equation" r:id="rId5" imgW="3748320" imgH="594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5457825"/>
                        <a:ext cx="57054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64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57245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Use Electrical Motors?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Torque or Speed Rotational Motion Is Needed</a:t>
            </a:r>
          </a:p>
          <a:p>
            <a:pPr lvl="1"/>
            <a:r>
              <a:rPr lang="en-US" dirty="0"/>
              <a:t>Low Torque, Speed, with finite rotation can achieved with Servos</a:t>
            </a:r>
          </a:p>
          <a:p>
            <a:r>
              <a:rPr lang="en-US" dirty="0"/>
              <a:t>Variable speed / force linear motion is needed over long distances (using cord or chain)</a:t>
            </a:r>
          </a:p>
          <a:p>
            <a:pPr lvl="1"/>
            <a:r>
              <a:rPr lang="en-US" dirty="0"/>
              <a:t>Two position linear motion better achieved with pneumatics over achievable ranges</a:t>
            </a:r>
          </a:p>
          <a:p>
            <a:pPr lvl="1"/>
            <a:r>
              <a:rPr lang="en-US" dirty="0"/>
              <a:t>Motion prevention is also better done with pneumatics</a:t>
            </a:r>
          </a:p>
          <a:p>
            <a:pPr lvl="2"/>
            <a:r>
              <a:rPr lang="en-US" dirty="0"/>
              <a:t>Pneumatic device pins a manipulator part into place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Gears In Series</a:t>
            </a:r>
          </a:p>
        </p:txBody>
      </p:sp>
      <p:pic>
        <p:nvPicPr>
          <p:cNvPr id="4" name="Picture 3" descr="Idler Gear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69194"/>
            <a:ext cx="8952567" cy="4057227"/>
          </a:xfrm>
          <a:prstGeom prst="rect">
            <a:avLst/>
          </a:prstGeom>
        </p:spPr>
      </p:pic>
      <p:sp>
        <p:nvSpPr>
          <p:cNvPr id="6" name="Left Bracket 5"/>
          <p:cNvSpPr/>
          <p:nvPr/>
        </p:nvSpPr>
        <p:spPr>
          <a:xfrm rot="5400000">
            <a:off x="3756903" y="-191117"/>
            <a:ext cx="374498" cy="538098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8117" y="4933608"/>
            <a:ext cx="1318787" cy="700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61211"/>
              </p:ext>
            </p:extLst>
          </p:nvPr>
        </p:nvGraphicFramePr>
        <p:xfrm>
          <a:off x="1566863" y="6042025"/>
          <a:ext cx="313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4" imgW="3126600" imgH="520920" progId="">
                  <p:embed/>
                </p:oleObj>
              </mc:Choice>
              <mc:Fallback>
                <p:oleObj name="Equation" r:id="rId4" imgW="3126600" imgH="52092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6042025"/>
                        <a:ext cx="3136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2603" y="1913199"/>
            <a:ext cx="35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Effect Gear Ratio Calculations</a:t>
            </a:r>
          </a:p>
        </p:txBody>
      </p:sp>
    </p:spTree>
    <p:extLst>
      <p:ext uri="{BB962C8B-B14F-4D97-AF65-F5344CB8AC3E}">
        <p14:creationId xmlns:p14="http://schemas.microsoft.com/office/powerpoint/2010/main" val="87904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Gears in Parallel – Compound Gears</a:t>
            </a:r>
          </a:p>
        </p:txBody>
      </p:sp>
      <p:pic>
        <p:nvPicPr>
          <p:cNvPr id="5" name="Picture 4" descr="Compound Gea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97" y="1821566"/>
            <a:ext cx="5775219" cy="4208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174" y="2491228"/>
            <a:ext cx="2046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Individual Gear</a:t>
            </a:r>
          </a:p>
          <a:p>
            <a:pPr algn="ctr"/>
            <a:r>
              <a:rPr lang="en-US" dirty="0"/>
              <a:t>Ratios Multiply </a:t>
            </a:r>
          </a:p>
          <a:p>
            <a:pPr algn="ctr"/>
            <a:r>
              <a:rPr lang="en-US" dirty="0"/>
              <a:t>In Compound Gears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109" y="3517027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5:1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8795" y="4393999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5:1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5109" y="6333906"/>
            <a:ext cx="30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Ratio is 5:1 x 5:1 = 25:1</a:t>
            </a:r>
          </a:p>
        </p:txBody>
      </p:sp>
    </p:spTree>
    <p:extLst>
      <p:ext uri="{BB962C8B-B14F-4D97-AF65-F5344CB8AC3E}">
        <p14:creationId xmlns:p14="http://schemas.microsoft.com/office/powerpoint/2010/main" val="410737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 Gears</a:t>
            </a:r>
          </a:p>
        </p:txBody>
      </p:sp>
      <p:pic>
        <p:nvPicPr>
          <p:cNvPr id="4" name="Picture 3" descr="Planeta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8" y="2092195"/>
            <a:ext cx="4087409" cy="318311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65467"/>
              </p:ext>
            </p:extLst>
          </p:nvPr>
        </p:nvGraphicFramePr>
        <p:xfrm>
          <a:off x="4953308" y="2001403"/>
          <a:ext cx="313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4" imgW="3126600" imgH="520920" progId="">
                  <p:embed/>
                </p:oleObj>
              </mc:Choice>
              <mc:Fallback>
                <p:oleObj name="Equation" r:id="rId4" imgW="3126600" imgH="52092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308" y="2001403"/>
                        <a:ext cx="3136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9726" y="3788229"/>
            <a:ext cx="284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Planet Gears are Idler Gears</a:t>
            </a:r>
          </a:p>
          <a:p>
            <a:pPr algn="ctr"/>
            <a:r>
              <a:rPr lang="en-US" b="1" dirty="0"/>
              <a:t>In a Planetary Gearbox</a:t>
            </a:r>
          </a:p>
        </p:txBody>
      </p:sp>
    </p:spTree>
    <p:extLst>
      <p:ext uri="{BB962C8B-B14F-4D97-AF65-F5344CB8AC3E}">
        <p14:creationId xmlns:p14="http://schemas.microsoft.com/office/powerpoint/2010/main" val="32400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Planetary Gear Stages</a:t>
            </a:r>
          </a:p>
        </p:txBody>
      </p:sp>
      <p:pic>
        <p:nvPicPr>
          <p:cNvPr id="5" name="Picture 4" descr="staged planetar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82" y="1769852"/>
            <a:ext cx="5760523" cy="4451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948" y="2199540"/>
            <a:ext cx="78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Motor</a:t>
            </a:r>
          </a:p>
          <a:p>
            <a:pPr algn="ctr"/>
            <a:r>
              <a:rPr lang="en-US" dirty="0"/>
              <a:t>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7819" y="341136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Shaft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3341" y="2340643"/>
            <a:ext cx="51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N:1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9656" y="2600945"/>
            <a:ext cx="51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N:1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2375" y="2902748"/>
            <a:ext cx="51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8307" y="2290842"/>
            <a:ext cx="17364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3-Stage Gearbox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Each Stage N:1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 N</a:t>
            </a:r>
            <a:r>
              <a:rPr lang="en-US" baseline="30000" dirty="0"/>
              <a:t>3</a:t>
            </a:r>
            <a:r>
              <a:rPr lang="en-US" dirty="0"/>
              <a:t>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7895" y="5187595"/>
            <a:ext cx="109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Gear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3388" y="6167012"/>
            <a:ext cx="172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Compact!!!</a:t>
            </a:r>
          </a:p>
        </p:txBody>
      </p:sp>
    </p:spTree>
    <p:extLst>
      <p:ext uri="{BB962C8B-B14F-4D97-AF65-F5344CB8AC3E}">
        <p14:creationId xmlns:p14="http://schemas.microsoft.com/office/powerpoint/2010/main" val="1669022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Motors – Power is Key!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important thing to look for in a motor is its overall Power capability!</a:t>
            </a:r>
          </a:p>
          <a:p>
            <a:pPr lvl="1"/>
            <a:r>
              <a:rPr lang="en-US" dirty="0"/>
              <a:t>Then look at torque and speed individually</a:t>
            </a:r>
          </a:p>
          <a:p>
            <a:r>
              <a:rPr lang="en-US" dirty="0"/>
              <a:t>Use of gears, chains, belts will allow you to obtain the desired speed / torque combination for your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 Motors Ranked by Power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6206" y="1692320"/>
          <a:ext cx="7563395" cy="4852173"/>
        </p:xfrm>
        <a:graphic>
          <a:graphicData uri="http://schemas.openxmlformats.org/drawingml/2006/table">
            <a:tbl>
              <a:tblPr/>
              <a:tblGrid>
                <a:gridCol w="124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6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Power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(Watts)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Stall Torque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(oz-in)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 Speed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(rpm)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217-4347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BaneBots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RS-775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M7-RS775-18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BaneBots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RS-550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M5-RS550-12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mini-CIM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217-3371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am-0912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217-3351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RS775-125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am-2194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RS775-5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am-2161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Snow Blower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am-2235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Window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5-163800-RC1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1309.91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Throttle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AE235100-0160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NeveRest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am-3104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Seat Motor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6004 RAE 194-06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67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 Motors Ranked by Type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6206" y="1692320"/>
          <a:ext cx="7563395" cy="4852173"/>
        </p:xfrm>
        <a:graphic>
          <a:graphicData uri="http://schemas.openxmlformats.org/drawingml/2006/table">
            <a:tbl>
              <a:tblPr/>
              <a:tblGrid>
                <a:gridCol w="124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6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Power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(Watts)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Stall Torque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(oz-in)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 Speed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(rpm)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217-4347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BaneBots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RS-775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M7-RS775-18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BaneBots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RS-550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M5-RS550-12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mini-CIM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217-3371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am-0912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217-3351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RS775-125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am-2194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RS775-5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am-2161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Snow Blower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am-2235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Window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5-163800-RC1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1309.91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Throttle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AE235100-0160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AndyMark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NeveRest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am-3104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 Motor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6004 RAE 194-06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9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68" y="4763808"/>
            <a:ext cx="2580590" cy="188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CIM Motors</a:t>
            </a:r>
          </a:p>
          <a:p>
            <a:pPr lvl="1"/>
            <a:r>
              <a:rPr lang="en-US" dirty="0"/>
              <a:t>Heavy duty sealed bearing motor</a:t>
            </a:r>
          </a:p>
          <a:p>
            <a:pPr lvl="2"/>
            <a:r>
              <a:rPr lang="en-US" dirty="0"/>
              <a:t>Can take continuous use and varying acceleration</a:t>
            </a:r>
          </a:p>
          <a:p>
            <a:pPr lvl="1"/>
            <a:r>
              <a:rPr lang="en-US" dirty="0"/>
              <a:t>Also physically heavy</a:t>
            </a:r>
          </a:p>
          <a:p>
            <a:pPr lvl="2"/>
            <a:r>
              <a:rPr lang="en-US" dirty="0"/>
              <a:t>Best mounted low in your robot for stability</a:t>
            </a:r>
          </a:p>
          <a:p>
            <a:pPr lvl="1"/>
            <a:r>
              <a:rPr lang="en-US" dirty="0"/>
              <a:t>Use at least 4 in your Drive System</a:t>
            </a:r>
          </a:p>
          <a:p>
            <a:pPr lvl="2"/>
            <a:r>
              <a:rPr lang="en-US" dirty="0"/>
              <a:t>Otherwise you will be pushed around by other robots</a:t>
            </a:r>
          </a:p>
          <a:p>
            <a:pPr lvl="2"/>
            <a:r>
              <a:rPr lang="en-US" dirty="0"/>
              <a:t>Use 5</a:t>
            </a:r>
            <a:r>
              <a:rPr lang="en-US" baseline="30000" dirty="0"/>
              <a:t>th</a:t>
            </a:r>
            <a:r>
              <a:rPr lang="en-US" dirty="0"/>
              <a:t> or 6</a:t>
            </a:r>
            <a:r>
              <a:rPr lang="en-US" baseline="30000" dirty="0"/>
              <a:t>th</a:t>
            </a:r>
            <a:r>
              <a:rPr lang="en-US" dirty="0"/>
              <a:t> CIM for high power tasks</a:t>
            </a:r>
          </a:p>
          <a:p>
            <a:pPr lvl="3"/>
            <a:r>
              <a:rPr lang="en-US" dirty="0"/>
              <a:t>2015 “Recycle Rush” – Tote / Garbage Can Lifter</a:t>
            </a:r>
          </a:p>
          <a:p>
            <a:pPr lvl="3"/>
            <a:r>
              <a:rPr lang="en-US" dirty="0"/>
              <a:t>2016 “Stronghold” – Climbing Motor</a:t>
            </a:r>
          </a:p>
          <a:p>
            <a:pPr lvl="3"/>
            <a:r>
              <a:rPr lang="en-US" dirty="0"/>
              <a:t>2017 “</a:t>
            </a:r>
            <a:r>
              <a:rPr lang="en-US" dirty="0" err="1"/>
              <a:t>Steamworks</a:t>
            </a:r>
            <a:r>
              <a:rPr lang="en-US" dirty="0"/>
              <a:t>” – Climbing Motor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8884" y="537324"/>
            <a:ext cx="634972" cy="5780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Power Motors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78957" y="1773278"/>
            <a:ext cx="1899879" cy="1810338"/>
            <a:chOff x="944317" y="1734089"/>
            <a:chExt cx="1899879" cy="1810338"/>
          </a:xfrm>
        </p:grpSpPr>
        <p:grpSp>
          <p:nvGrpSpPr>
            <p:cNvPr id="22" name="Group 21"/>
            <p:cNvGrpSpPr/>
            <p:nvPr/>
          </p:nvGrpSpPr>
          <p:grpSpPr>
            <a:xfrm>
              <a:off x="944317" y="1734089"/>
              <a:ext cx="1899879" cy="1336958"/>
              <a:chOff x="944317" y="1734089"/>
              <a:chExt cx="1899879" cy="1336958"/>
            </a:xfrm>
          </p:grpSpPr>
          <p:pic>
            <p:nvPicPr>
              <p:cNvPr id="10" name="Picture 9" descr="RS-775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263" y="2190000"/>
                <a:ext cx="1135941" cy="88104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44317" y="1734089"/>
                <a:ext cx="1899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Banebots</a:t>
                </a:r>
                <a:r>
                  <a:rPr lang="en-US" dirty="0"/>
                  <a:t> 775-18 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58287" y="3175095"/>
              <a:ext cx="1140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273 Watts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8423" y="1655129"/>
            <a:ext cx="1524776" cy="1875468"/>
            <a:chOff x="3667840" y="1707381"/>
            <a:chExt cx="1524776" cy="1875468"/>
          </a:xfrm>
        </p:grpSpPr>
        <p:pic>
          <p:nvPicPr>
            <p:cNvPr id="5" name="Picture 4" descr="RS-55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42" y="1950255"/>
              <a:ext cx="1281827" cy="128182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667840" y="1707381"/>
              <a:ext cx="1524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Banebots</a:t>
              </a:r>
              <a:r>
                <a:rPr lang="en-US" dirty="0"/>
                <a:t> 550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66856" y="3213517"/>
              <a:ext cx="1140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254 Watts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54599" y="3818397"/>
            <a:ext cx="2108440" cy="2066153"/>
            <a:chOff x="5975239" y="1506271"/>
            <a:chExt cx="2108440" cy="2066153"/>
          </a:xfrm>
        </p:grpSpPr>
        <p:pic>
          <p:nvPicPr>
            <p:cNvPr id="6" name="Picture 5" descr="Mini-Cim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239" y="1506271"/>
              <a:ext cx="1970050" cy="19700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02157" y="1623685"/>
              <a:ext cx="1681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Mini-CIM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0299" y="3203092"/>
              <a:ext cx="1140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229 Watts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68503" y="4024423"/>
            <a:ext cx="1854995" cy="1492829"/>
            <a:chOff x="811794" y="4011360"/>
            <a:chExt cx="1854995" cy="1492829"/>
          </a:xfrm>
        </p:grpSpPr>
        <p:pic>
          <p:nvPicPr>
            <p:cNvPr id="7" name="Picture 6" descr="am-091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26" y="4298589"/>
              <a:ext cx="1440381" cy="94489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1794" y="4011360"/>
              <a:ext cx="185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Andy Mark 0912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61843" y="5134857"/>
              <a:ext cx="1140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179 Watts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7146" y="3687439"/>
            <a:ext cx="1582459" cy="1724359"/>
            <a:chOff x="3544495" y="3883382"/>
            <a:chExt cx="1582459" cy="1724359"/>
          </a:xfrm>
        </p:grpSpPr>
        <p:pic>
          <p:nvPicPr>
            <p:cNvPr id="8" name="Picture 7" descr="BA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495" y="3883382"/>
              <a:ext cx="1582459" cy="158245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33006" y="3992793"/>
              <a:ext cx="123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Bag Motor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3427" y="5238409"/>
              <a:ext cx="1140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149 Watts 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29337" y="97695"/>
            <a:ext cx="521002" cy="521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7478" y="6097809"/>
            <a:ext cx="478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for high torque or high speed manipulators!!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87711" y="1821175"/>
            <a:ext cx="1606594" cy="1810338"/>
            <a:chOff x="887711" y="1821175"/>
            <a:chExt cx="1606594" cy="1810338"/>
          </a:xfrm>
        </p:grpSpPr>
        <p:pic>
          <p:nvPicPr>
            <p:cNvPr id="35" name="Picture 34" descr="775 Pr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932" y="1959430"/>
              <a:ext cx="1417320" cy="14173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87711" y="1821175"/>
              <a:ext cx="1606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VexPro</a:t>
              </a:r>
              <a:r>
                <a:rPr lang="en-US" dirty="0"/>
                <a:t> 775 Pro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1681" y="3262181"/>
              <a:ext cx="118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347 Watts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83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Power Motors</a:t>
            </a:r>
            <a:br>
              <a:rPr lang="en-US" dirty="0"/>
            </a:br>
            <a:r>
              <a:rPr lang="en-US" dirty="0"/>
              <a:t>Highly Useful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107" y="896416"/>
            <a:ext cx="697239" cy="6972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RS775-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64" y="1794238"/>
            <a:ext cx="2381250" cy="238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394" y="3905795"/>
            <a:ext cx="232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RS-775-125 – am-2194</a:t>
            </a:r>
          </a:p>
          <a:p>
            <a:pPr algn="ctr"/>
            <a:r>
              <a:rPr lang="en-US" b="1" dirty="0"/>
              <a:t>RS-775-5 – am-2161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510" y="5029200"/>
            <a:ext cx="2723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Numerous Gearboxes,</a:t>
            </a:r>
          </a:p>
          <a:p>
            <a:pPr algn="ctr"/>
            <a:r>
              <a:rPr lang="en-US" dirty="0"/>
              <a:t>Encoder And Mounting Kit</a:t>
            </a:r>
          </a:p>
          <a:p>
            <a:pPr algn="ctr"/>
            <a:r>
              <a:rPr lang="en-US" dirty="0"/>
              <a:t>From </a:t>
            </a:r>
            <a:r>
              <a:rPr lang="en-US" dirty="0" err="1"/>
              <a:t>AndyMark</a:t>
            </a:r>
            <a:endParaRPr lang="en-US" dirty="0"/>
          </a:p>
          <a:p>
            <a:pPr algn="ctr"/>
            <a:r>
              <a:rPr lang="en-US" dirty="0"/>
              <a:t>For low power use (such as</a:t>
            </a:r>
          </a:p>
          <a:p>
            <a:pPr algn="ctr"/>
            <a:r>
              <a:rPr lang="en-US" dirty="0"/>
              <a:t>Precision pointing)</a:t>
            </a:r>
          </a:p>
        </p:txBody>
      </p:sp>
      <p:pic>
        <p:nvPicPr>
          <p:cNvPr id="11" name="Picture 10" descr="Neve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7741" y="1859552"/>
            <a:ext cx="2381250" cy="238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56217" y="4049486"/>
            <a:ext cx="174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NeveRest</a:t>
            </a:r>
            <a:r>
              <a:rPr lang="en-US" b="1" dirty="0"/>
              <a:t> Motor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0757" y="4567645"/>
            <a:ext cx="28360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AndyMark’s</a:t>
            </a:r>
            <a:r>
              <a:rPr lang="en-US" dirty="0"/>
              <a:t> principal </a:t>
            </a:r>
          </a:p>
          <a:p>
            <a:pPr algn="ctr"/>
            <a:r>
              <a:rPr lang="en-US" dirty="0"/>
              <a:t>FTC motor</a:t>
            </a:r>
          </a:p>
          <a:p>
            <a:pPr algn="ctr"/>
            <a:r>
              <a:rPr lang="en-US" dirty="0"/>
              <a:t>Very low power, </a:t>
            </a:r>
          </a:p>
          <a:p>
            <a:pPr algn="ctr"/>
            <a:r>
              <a:rPr lang="en-US" dirty="0"/>
              <a:t>precision movement</a:t>
            </a:r>
          </a:p>
          <a:p>
            <a:pPr algn="ctr"/>
            <a:r>
              <a:rPr lang="en-US" dirty="0"/>
              <a:t>Numerous Gearboxes,</a:t>
            </a:r>
          </a:p>
          <a:p>
            <a:pPr algn="ctr"/>
            <a:r>
              <a:rPr lang="en-US" dirty="0"/>
              <a:t>Encoders And Mounting Kits</a:t>
            </a:r>
          </a:p>
          <a:p>
            <a:pPr algn="ctr"/>
            <a:r>
              <a:rPr lang="en-US" dirty="0"/>
              <a:t>From </a:t>
            </a:r>
            <a:r>
              <a:rPr lang="en-US" dirty="0" err="1"/>
              <a:t>AndyMark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9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Electrical Motor?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which converts Electrical Power to Mechanical Rotational Power</a:t>
            </a:r>
          </a:p>
        </p:txBody>
      </p:sp>
    </p:spTree>
    <p:extLst>
      <p:ext uri="{BB962C8B-B14F-4D97-AF65-F5344CB8AC3E}">
        <p14:creationId xmlns:p14="http://schemas.microsoft.com/office/powerpoint/2010/main" val="2381240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Power 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Dubious</a:t>
            </a:r>
            <a:r>
              <a:rPr lang="en-US" dirty="0"/>
              <a:t> Utility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0350" y="406036"/>
            <a:ext cx="572732" cy="572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hrottle Mo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0" y="1856728"/>
            <a:ext cx="1810956" cy="14733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6022" y="3605349"/>
            <a:ext cx="167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Denso</a:t>
            </a:r>
          </a:p>
          <a:p>
            <a:pPr algn="ctr"/>
            <a:r>
              <a:rPr lang="en-US" dirty="0"/>
              <a:t>Throttle Motor</a:t>
            </a:r>
          </a:p>
          <a:p>
            <a:pPr algn="ctr"/>
            <a:r>
              <a:rPr lang="en-US" dirty="0"/>
              <a:t>AE235100-0160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0456" y="1875247"/>
            <a:ext cx="1735272" cy="1249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6806" y="1875785"/>
            <a:ext cx="1635549" cy="12452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62103" y="3254718"/>
            <a:ext cx="2181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Denso</a:t>
            </a:r>
          </a:p>
          <a:p>
            <a:pPr algn="ctr"/>
            <a:r>
              <a:rPr lang="en-US" dirty="0"/>
              <a:t>Window Motor</a:t>
            </a:r>
          </a:p>
          <a:p>
            <a:pPr algn="ctr"/>
            <a:r>
              <a:rPr lang="en-US" dirty="0"/>
              <a:t>262100-3030 (Right)</a:t>
            </a:r>
          </a:p>
          <a:p>
            <a:pPr algn="ctr"/>
            <a:r>
              <a:rPr lang="en-US" dirty="0"/>
              <a:t>262100-3040 (Left)</a:t>
            </a:r>
          </a:p>
        </p:txBody>
      </p:sp>
      <p:pic>
        <p:nvPicPr>
          <p:cNvPr id="16" name="Picture 15" descr="Snow Blow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6411" y="1590812"/>
            <a:ext cx="2285454" cy="17140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40137" y="3354866"/>
            <a:ext cx="2181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AndyMark</a:t>
            </a:r>
            <a:endParaRPr lang="en-US" dirty="0"/>
          </a:p>
          <a:p>
            <a:pPr algn="ctr"/>
            <a:r>
              <a:rPr lang="en-US" dirty="0"/>
              <a:t>Snow Blower Motor</a:t>
            </a:r>
          </a:p>
          <a:p>
            <a:pPr algn="ctr"/>
            <a:r>
              <a:rPr lang="en-US" dirty="0"/>
              <a:t>am-2235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194" y="4695008"/>
            <a:ext cx="2631647" cy="149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674944" y="4807131"/>
            <a:ext cx="164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Bosch Seat </a:t>
            </a:r>
          </a:p>
          <a:p>
            <a:pPr algn="ctr"/>
            <a:r>
              <a:rPr lang="en-US" dirty="0"/>
              <a:t>Recliner Motor</a:t>
            </a:r>
          </a:p>
          <a:p>
            <a:pPr algn="ctr"/>
            <a:r>
              <a:rPr lang="en-US" dirty="0"/>
              <a:t>82794153-3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6686" y="4454432"/>
            <a:ext cx="4480560" cy="21031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Motors already attached to gears so reduction ratio is fixed.  Difficult to mount. Difficult to wire. Awkward shapes.</a:t>
            </a:r>
          </a:p>
        </p:txBody>
      </p:sp>
    </p:spTree>
    <p:extLst>
      <p:ext uri="{BB962C8B-B14F-4D97-AF65-F5344CB8AC3E}">
        <p14:creationId xmlns:p14="http://schemas.microsoft.com/office/powerpoint/2010/main" val="1045562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G-27 Gear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1360" y="4145551"/>
            <a:ext cx="1136370" cy="1131843"/>
          </a:xfrm>
          <a:prstGeom prst="rect">
            <a:avLst/>
          </a:prstGeom>
        </p:spPr>
      </p:pic>
      <p:pic>
        <p:nvPicPr>
          <p:cNvPr id="13" name="Picture 12" descr="West Coast Dr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650" y="1619796"/>
            <a:ext cx="1476102" cy="1476102"/>
          </a:xfrm>
          <a:prstGeom prst="rect">
            <a:avLst/>
          </a:prstGeom>
        </p:spPr>
      </p:pic>
      <p:pic>
        <p:nvPicPr>
          <p:cNvPr id="18" name="Picture 17" descr="NeveRest Gear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8243" y="3988798"/>
            <a:ext cx="1164499" cy="116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Gearboxes, Gears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CIM</a:t>
            </a:r>
          </a:p>
          <a:p>
            <a:pPr lvl="1"/>
            <a:r>
              <a:rPr lang="en-US" dirty="0" err="1"/>
              <a:t>Andymark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www.andymark.com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VexPro</a:t>
            </a:r>
            <a:r>
              <a:rPr lang="en-US" dirty="0"/>
              <a:t> - </a:t>
            </a:r>
            <a:r>
              <a:rPr lang="en-US" dirty="0">
                <a:hlinkClick r:id="rId6"/>
              </a:rPr>
              <a:t>www.vexrobotics.com/vexpro/</a:t>
            </a:r>
            <a:endParaRPr lang="en-US" dirty="0"/>
          </a:p>
          <a:p>
            <a:pPr lvl="1"/>
            <a:r>
              <a:rPr lang="en-US" dirty="0" err="1"/>
              <a:t>Banebots</a:t>
            </a:r>
            <a:r>
              <a:rPr lang="en-US" dirty="0"/>
              <a:t> - </a:t>
            </a:r>
            <a:r>
              <a:rPr lang="en-US" dirty="0">
                <a:hlinkClick r:id="rId7"/>
              </a:rPr>
              <a:t>www.banebots.com</a:t>
            </a:r>
            <a:r>
              <a:rPr lang="en-US" dirty="0"/>
              <a:t>  </a:t>
            </a:r>
          </a:p>
          <a:p>
            <a:r>
              <a:rPr lang="en-US" dirty="0"/>
              <a:t>Other High Power </a:t>
            </a:r>
          </a:p>
          <a:p>
            <a:pPr lvl="1"/>
            <a:r>
              <a:rPr lang="en-US" dirty="0" err="1"/>
              <a:t>Andymark</a:t>
            </a:r>
            <a:r>
              <a:rPr lang="en-US" dirty="0"/>
              <a:t>, </a:t>
            </a:r>
            <a:r>
              <a:rPr lang="en-US" dirty="0" err="1"/>
              <a:t>VexPro</a:t>
            </a:r>
            <a:r>
              <a:rPr lang="en-US" dirty="0"/>
              <a:t>, </a:t>
            </a:r>
            <a:r>
              <a:rPr lang="en-US" dirty="0" err="1"/>
              <a:t>Banebots</a:t>
            </a:r>
            <a:endParaRPr lang="en-US" dirty="0"/>
          </a:p>
          <a:p>
            <a:r>
              <a:rPr lang="en-US" dirty="0"/>
              <a:t>Low Power Highly Useful</a:t>
            </a:r>
          </a:p>
          <a:p>
            <a:pPr lvl="1"/>
            <a:r>
              <a:rPr lang="en-US" dirty="0" err="1"/>
              <a:t>AndyMark</a:t>
            </a:r>
            <a:endParaRPr lang="en-US" dirty="0"/>
          </a:p>
          <a:p>
            <a:r>
              <a:rPr lang="en-US" dirty="0"/>
              <a:t>Low Power Dubious Utility</a:t>
            </a:r>
          </a:p>
          <a:p>
            <a:pPr lvl="1"/>
            <a:r>
              <a:rPr lang="en-US" dirty="0"/>
              <a:t>Gearboxes built in – not needed</a:t>
            </a:r>
          </a:p>
        </p:txBody>
      </p:sp>
      <p:pic>
        <p:nvPicPr>
          <p:cNvPr id="5" name="Picture 4" descr="ToughBox Mini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8" y="1034406"/>
            <a:ext cx="1383120" cy="1051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2058" y="1861194"/>
            <a:ext cx="108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 Mini </a:t>
            </a:r>
          </a:p>
          <a:p>
            <a:pPr algn="ctr"/>
            <a:r>
              <a:rPr lang="en-US" dirty="0" err="1"/>
              <a:t>Toughbox</a:t>
            </a:r>
            <a:endParaRPr lang="en-US" dirty="0"/>
          </a:p>
        </p:txBody>
      </p:sp>
      <p:pic>
        <p:nvPicPr>
          <p:cNvPr id="6" name="Picture 5" descr="Versa Planetary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40" y="2870342"/>
            <a:ext cx="1009013" cy="1009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9450" y="3661317"/>
            <a:ext cx="1584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VexPro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VersaPlanetary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07532" y="1841862"/>
            <a:ext cx="97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VexPro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Shifting</a:t>
            </a:r>
          </a:p>
          <a:p>
            <a:pPr algn="ctr"/>
            <a:r>
              <a:rPr lang="en-US" dirty="0"/>
              <a:t>Gearbox</a:t>
            </a:r>
          </a:p>
        </p:txBody>
      </p:sp>
      <p:pic>
        <p:nvPicPr>
          <p:cNvPr id="16" name="Picture 15" descr="BB 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04609" y="2925944"/>
            <a:ext cx="914537" cy="914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98080" y="3657600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BaneBots</a:t>
            </a:r>
            <a:endParaRPr lang="en-US" dirty="0"/>
          </a:p>
          <a:p>
            <a:pPr algn="ctr"/>
            <a:r>
              <a:rPr lang="en-US" dirty="0"/>
              <a:t>16:1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2806" y="5029201"/>
            <a:ext cx="135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AM-3106</a:t>
            </a:r>
          </a:p>
          <a:p>
            <a:pPr algn="ctr"/>
            <a:r>
              <a:rPr lang="en-US" dirty="0" err="1"/>
              <a:t>NeveRest</a:t>
            </a:r>
            <a:r>
              <a:rPr lang="en-US" dirty="0"/>
              <a:t> 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7781" y="5050973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</a:t>
            </a:r>
          </a:p>
          <a:p>
            <a:pPr algn="ctr"/>
            <a:r>
              <a:rPr lang="en-US" dirty="0"/>
              <a:t>PG-27</a:t>
            </a:r>
          </a:p>
        </p:txBody>
      </p:sp>
    </p:spTree>
    <p:extLst>
      <p:ext uri="{BB962C8B-B14F-4D97-AF65-F5344CB8AC3E}">
        <p14:creationId xmlns:p14="http://schemas.microsoft.com/office/powerpoint/2010/main" val="153330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Means of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Sprocket / Chain, Pulley / Belt, External Gears</a:t>
            </a:r>
          </a:p>
          <a:p>
            <a:pPr lvl="1"/>
            <a:r>
              <a:rPr lang="en-US" dirty="0"/>
              <a:t>Typically used in single stage in combination with gearbox as manufactured to get the required speed torque</a:t>
            </a:r>
          </a:p>
          <a:p>
            <a:pPr lvl="1"/>
            <a:r>
              <a:rPr lang="en-US" dirty="0"/>
              <a:t>Pulley Belt system requires precise or adjustable wheel positioning</a:t>
            </a:r>
          </a:p>
          <a:p>
            <a:pPr lvl="1"/>
            <a:r>
              <a:rPr lang="en-US" dirty="0"/>
              <a:t>Gear Systems are heavy but least susceptible to  slippage</a:t>
            </a:r>
          </a:p>
        </p:txBody>
      </p:sp>
    </p:spTree>
    <p:extLst>
      <p:ext uri="{BB962C8B-B14F-4D97-AF65-F5344CB8AC3E}">
        <p14:creationId xmlns:p14="http://schemas.microsoft.com/office/powerpoint/2010/main" val="2539350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Train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CIM is attached to a </a:t>
            </a:r>
            <a:r>
              <a:rPr lang="en-US" dirty="0" err="1"/>
              <a:t>AndyMark</a:t>
            </a:r>
            <a:r>
              <a:rPr lang="en-US" dirty="0"/>
              <a:t> Mini-Tough Box with 8.54:1 Reduction, the ½” output shaft is attached to a 1.45” diameter sprocket which is attached to a 2.683”  sprocket on a 6” wheel.  What is the maximum possible speed of the robot?</a:t>
            </a:r>
          </a:p>
        </p:txBody>
      </p:sp>
    </p:spTree>
    <p:extLst>
      <p:ext uri="{BB962C8B-B14F-4D97-AF65-F5344CB8AC3E}">
        <p14:creationId xmlns:p14="http://schemas.microsoft.com/office/powerpoint/2010/main" val="119739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Maximum CIM Speed is Free Speed 5310 rpm or 88.5 rev/s</a:t>
            </a:r>
          </a:p>
          <a:p>
            <a:r>
              <a:rPr lang="en-US" dirty="0"/>
              <a:t>Total Reduction</a:t>
            </a:r>
          </a:p>
          <a:p>
            <a:pPr lvl="1"/>
            <a:r>
              <a:rPr lang="en-US" dirty="0"/>
              <a:t>8.54 x 2.863”/1.45” = 16.86</a:t>
            </a:r>
          </a:p>
          <a:p>
            <a:r>
              <a:rPr lang="en-US" dirty="0"/>
              <a:t>Rotational Speed at Wheel</a:t>
            </a:r>
          </a:p>
          <a:p>
            <a:pPr lvl="1"/>
            <a:r>
              <a:rPr lang="en-US" dirty="0"/>
              <a:t>88.5 rev/s / 16.86 = 5.25 rev /s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44335"/>
              </p:ext>
            </p:extLst>
          </p:nvPr>
        </p:nvGraphicFramePr>
        <p:xfrm>
          <a:off x="888655" y="1779308"/>
          <a:ext cx="7174715" cy="665480"/>
        </p:xfrm>
        <a:graphic>
          <a:graphicData uri="http://schemas.openxmlformats.org/drawingml/2006/table">
            <a:tbl>
              <a:tblPr/>
              <a:tblGrid>
                <a:gridCol w="1490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Number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Power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Stall Torque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(oz-in)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Speed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(rpm)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FR801-001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5310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977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on 6” Wheel</a:t>
            </a:r>
          </a:p>
          <a:p>
            <a:pPr lvl="1"/>
            <a:r>
              <a:rPr lang="en-US" dirty="0"/>
              <a:t>5.25 rev/s x Circumference = 5.25 rev/s x π x 6” = 99 “/ s = 8.2 ft/s </a:t>
            </a:r>
          </a:p>
        </p:txBody>
      </p:sp>
    </p:spTree>
    <p:extLst>
      <p:ext uri="{BB962C8B-B14F-4D97-AF65-F5344CB8AC3E}">
        <p14:creationId xmlns:p14="http://schemas.microsoft.com/office/powerpoint/2010/main" val="2621297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Banebots</a:t>
            </a:r>
            <a:r>
              <a:rPr lang="en-US" dirty="0"/>
              <a:t> 775-18 Motor is attached to a 64:1 Gearbox to 1” radius sprocket which is drives a chain to lift an object.  How heavy can the object be? How fast could the maximum weight object be lifted?</a:t>
            </a:r>
          </a:p>
        </p:txBody>
      </p:sp>
    </p:spTree>
    <p:extLst>
      <p:ext uri="{BB962C8B-B14F-4D97-AF65-F5344CB8AC3E}">
        <p14:creationId xmlns:p14="http://schemas.microsoft.com/office/powerpoint/2010/main" val="70997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16766" y="5430225"/>
            <a:ext cx="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22595" y="5503496"/>
            <a:ext cx="23519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40 Amp Circuit Breaker</a:t>
            </a:r>
          </a:p>
          <a:p>
            <a:pPr algn="ctr"/>
            <a:r>
              <a:rPr lang="en-US" dirty="0"/>
              <a:t>49.1 </a:t>
            </a:r>
            <a:r>
              <a:rPr lang="en-US" dirty="0" err="1"/>
              <a:t>oz</a:t>
            </a:r>
            <a:r>
              <a:rPr lang="en-US" dirty="0"/>
              <a:t>-in torque</a:t>
            </a:r>
          </a:p>
        </p:txBody>
      </p:sp>
    </p:spTree>
    <p:extLst>
      <p:ext uri="{BB962C8B-B14F-4D97-AF65-F5344CB8AC3E}">
        <p14:creationId xmlns:p14="http://schemas.microsoft.com/office/powerpoint/2010/main" val="1097517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Force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Banebots</a:t>
            </a:r>
            <a:r>
              <a:rPr lang="en-US" dirty="0"/>
              <a:t> 775-18 has 49.1 oz-in torque with 40 amp circuit breaker</a:t>
            </a:r>
          </a:p>
          <a:p>
            <a:r>
              <a:rPr lang="en-US" dirty="0"/>
              <a:t>Using 64:1 gearbox torque increases to 49.1 oz-in x 64 = 3142.4 oz-in = 196.4 pound-in</a:t>
            </a:r>
          </a:p>
          <a:p>
            <a:r>
              <a:rPr lang="en-US" dirty="0"/>
              <a:t>Torque = Force x Distance</a:t>
            </a:r>
          </a:p>
          <a:p>
            <a:pPr lvl="1"/>
            <a:r>
              <a:rPr lang="en-US" dirty="0"/>
              <a:t>Force = Torque / Distance = 196.4 pound-in / 1” = 196.4 pounds max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0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Speed: 7422 rev/m at 40 amps = 123.7 rev/s</a:t>
            </a:r>
          </a:p>
          <a:p>
            <a:r>
              <a:rPr lang="en-US" dirty="0"/>
              <a:t>Gearbox shaft speed 123.7 / 64 = 1.93 rev/s</a:t>
            </a:r>
          </a:p>
          <a:p>
            <a:r>
              <a:rPr lang="en-US" dirty="0"/>
              <a:t>Velocity = 1.93 rev / s x Circumference = 1.93 rev/s x 2 x π x 1” = 12.14 in / s = 1.01 </a:t>
            </a:r>
            <a:r>
              <a:rPr lang="en-US" dirty="0" err="1"/>
              <a:t>ft</a:t>
            </a:r>
            <a:r>
              <a:rPr lang="en-US" dirty="0"/>
              <a:t>/s maximum</a:t>
            </a:r>
          </a:p>
        </p:txBody>
      </p:sp>
    </p:spTree>
    <p:extLst>
      <p:ext uri="{BB962C8B-B14F-4D97-AF65-F5344CB8AC3E}">
        <p14:creationId xmlns:p14="http://schemas.microsoft.com/office/powerpoint/2010/main" val="338974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is the rate of Energy production</a:t>
            </a:r>
          </a:p>
          <a:p>
            <a:pPr lvl="1"/>
            <a:r>
              <a:rPr lang="en-US" dirty="0"/>
              <a:t>Power = Energy / Time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 maximum performance will not be achieved in practice due to various energy losses.  </a:t>
            </a:r>
          </a:p>
          <a:p>
            <a:pPr lvl="1"/>
            <a:r>
              <a:rPr lang="en-US" dirty="0"/>
              <a:t>Always include a “performance margin” in </a:t>
            </a:r>
            <a:r>
              <a:rPr lang="en-US"/>
              <a:t>your calculations!</a:t>
            </a:r>
            <a:endParaRPr lang="en-US" dirty="0"/>
          </a:p>
          <a:p>
            <a:pPr lvl="1"/>
            <a:r>
              <a:rPr lang="en-US" dirty="0"/>
              <a:t>Test your system to insure it meets your requirements!</a:t>
            </a:r>
          </a:p>
        </p:txBody>
      </p:sp>
    </p:spTree>
    <p:extLst>
      <p:ext uri="{BB962C8B-B14F-4D97-AF65-F5344CB8AC3E}">
        <p14:creationId xmlns:p14="http://schemas.microsoft.com/office/powerpoint/2010/main" val="1982271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  <a:p>
            <a:pPr lvl="1"/>
            <a:r>
              <a:rPr lang="en-US" dirty="0"/>
              <a:t>Tom Milnes </a:t>
            </a:r>
          </a:p>
          <a:p>
            <a:pPr lvl="1"/>
            <a:r>
              <a:rPr lang="en-US" dirty="0"/>
              <a:t>443-778-4982 </a:t>
            </a:r>
          </a:p>
          <a:p>
            <a:pPr lvl="1"/>
            <a:r>
              <a:rPr lang="en-US" dirty="0" err="1"/>
              <a:t>thomas.milnes@jhuapl.edu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Physics Inspired English Definition</a:t>
            </a:r>
          </a:p>
          <a:p>
            <a:pPr lvl="1"/>
            <a:r>
              <a:rPr lang="en-US" dirty="0"/>
              <a:t>Energy is required to do Work</a:t>
            </a:r>
          </a:p>
          <a:p>
            <a:r>
              <a:rPr lang="en-US" dirty="0"/>
              <a:t>Energy Sources</a:t>
            </a:r>
          </a:p>
          <a:p>
            <a:pPr lvl="1"/>
            <a:r>
              <a:rPr lang="en-US" dirty="0"/>
              <a:t>Battery, Stretched Spring, Gasoline, Moving Object, Object at Height</a:t>
            </a:r>
          </a:p>
          <a:p>
            <a:pPr lvl="1"/>
            <a:r>
              <a:rPr lang="en-US" dirty="0"/>
              <a:t>Can be converted from / to various forms</a:t>
            </a:r>
          </a:p>
          <a:p>
            <a:pPr lvl="2"/>
            <a:r>
              <a:rPr lang="en-US" dirty="0"/>
              <a:t>Total is conserved</a:t>
            </a:r>
          </a:p>
          <a:p>
            <a:pPr lvl="2"/>
            <a:r>
              <a:rPr lang="en-US" dirty="0"/>
              <a:t>But some is usually converted to useless forms such as heat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Unlike say - a homework set – for physical tasks work has a precise definition</a:t>
            </a:r>
          </a:p>
          <a:p>
            <a:pPr lvl="1"/>
            <a:r>
              <a:rPr lang="en-US" dirty="0"/>
              <a:t>Linear Motion</a:t>
            </a:r>
          </a:p>
          <a:p>
            <a:pPr lvl="2"/>
            <a:r>
              <a:rPr lang="en-US" dirty="0"/>
              <a:t>The product of distance moved times the opposing force</a:t>
            </a:r>
          </a:p>
          <a:p>
            <a:pPr lvl="3"/>
            <a:r>
              <a:rPr lang="en-US" dirty="0"/>
              <a:t>Work = Force x Distance (pound – feet, Newton-meters)</a:t>
            </a:r>
          </a:p>
          <a:p>
            <a:pPr lvl="3"/>
            <a:r>
              <a:rPr lang="en-US" dirty="0"/>
              <a:t>Lifting Task = Object Weight x Distance Moved</a:t>
            </a:r>
          </a:p>
          <a:p>
            <a:pPr lvl="1"/>
            <a:r>
              <a:rPr lang="en-US" dirty="0"/>
              <a:t>Rotational Motion</a:t>
            </a:r>
          </a:p>
          <a:p>
            <a:pPr lvl="2"/>
            <a:r>
              <a:rPr lang="en-US" dirty="0"/>
              <a:t>The product of angle rotated times the opposing torque</a:t>
            </a:r>
          </a:p>
          <a:p>
            <a:pPr lvl="3"/>
            <a:r>
              <a:rPr lang="en-US" dirty="0"/>
              <a:t>Work = Torque x Angle (pound – feet, Newton-meters)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Power?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Power is required to Work Quickly</a:t>
            </a:r>
          </a:p>
          <a:p>
            <a:r>
              <a:rPr lang="en-US" dirty="0"/>
              <a:t>Precise definitions for Physical Tasks</a:t>
            </a:r>
          </a:p>
          <a:p>
            <a:pPr lvl="1"/>
            <a:r>
              <a:rPr lang="en-US" dirty="0"/>
              <a:t>Linear Motion</a:t>
            </a:r>
          </a:p>
          <a:p>
            <a:pPr lvl="2"/>
            <a:r>
              <a:rPr lang="en-US" dirty="0"/>
              <a:t>The product of velocity moved times the opposing force</a:t>
            </a:r>
          </a:p>
          <a:p>
            <a:pPr lvl="3"/>
            <a:r>
              <a:rPr lang="en-US" dirty="0"/>
              <a:t>Power = Force x Velocity (pound – feet/s, Newton-meter/s)</a:t>
            </a:r>
          </a:p>
          <a:p>
            <a:pPr lvl="3"/>
            <a:r>
              <a:rPr lang="en-US" dirty="0"/>
              <a:t>Lifting Task = Object Weight x Velocity</a:t>
            </a:r>
          </a:p>
          <a:p>
            <a:pPr lvl="1"/>
            <a:r>
              <a:rPr lang="en-US" dirty="0"/>
              <a:t>Rotational Motion</a:t>
            </a:r>
          </a:p>
          <a:p>
            <a:pPr lvl="2"/>
            <a:r>
              <a:rPr lang="en-US" dirty="0"/>
              <a:t>The product of angular rate times the opposing torque</a:t>
            </a:r>
          </a:p>
          <a:p>
            <a:pPr lvl="3"/>
            <a:r>
              <a:rPr lang="en-US" dirty="0"/>
              <a:t>Power = Torque x Angular Speed (pound-feet/s, Newton-meter/s or pound – feet x rpm, Newton-meter x rpm) 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is conserved in a linked or closed loop system but not always in useful form.</a:t>
            </a:r>
          </a:p>
          <a:p>
            <a:pPr lvl="1"/>
            <a:r>
              <a:rPr lang="en-US" dirty="0"/>
              <a:t>Ratio of Output Power / Input Power is called efficiency – varies from 0 to 1</a:t>
            </a:r>
          </a:p>
          <a:p>
            <a:pPr lvl="1"/>
            <a:r>
              <a:rPr lang="en-US" dirty="0"/>
              <a:t>Heat loss is a double whammy</a:t>
            </a:r>
          </a:p>
          <a:p>
            <a:r>
              <a:rPr lang="en-US" dirty="0"/>
              <a:t>For Electrical </a:t>
            </a:r>
            <a:r>
              <a:rPr lang="en-US"/>
              <a:t>Motors Mechanical Power </a:t>
            </a:r>
            <a:r>
              <a:rPr lang="en-US" dirty="0"/>
              <a:t>is:</a:t>
            </a:r>
          </a:p>
          <a:p>
            <a:pPr lvl="1"/>
            <a:r>
              <a:rPr lang="en-US" dirty="0"/>
              <a:t>Torque x Angular Speed = </a:t>
            </a:r>
            <a:r>
              <a:rPr lang="en-US" dirty="0" err="1"/>
              <a:t>τω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 Motor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86729"/>
          </a:xfrm>
        </p:spPr>
        <p:txBody>
          <a:bodyPr/>
          <a:lstStyle/>
          <a:p>
            <a:r>
              <a:rPr lang="en-US" dirty="0"/>
              <a:t>Linear Relation between Torque and Angular Speed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25913" y="2740856"/>
            <a:ext cx="5476745" cy="4117144"/>
            <a:chOff x="1725913" y="2740856"/>
            <a:chExt cx="5476745" cy="411714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278966" y="2813538"/>
              <a:ext cx="4923692" cy="358726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725913" y="2740856"/>
              <a:ext cx="5460334" cy="4117144"/>
              <a:chOff x="1725913" y="2740856"/>
              <a:chExt cx="5460334" cy="411714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50831" y="2757268"/>
                <a:ext cx="0" cy="3657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64898" y="6400800"/>
                <a:ext cx="49096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186247" y="2740856"/>
                <a:ext cx="0" cy="3657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6200000">
                <a:off x="829994" y="4178105"/>
                <a:ext cx="2161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Angular Speed (rpm)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91354" y="6488668"/>
                <a:ext cx="1502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Torque (oz-in)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13206" y="631639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855742" y="2363373"/>
            <a:ext cx="113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Maximum</a:t>
            </a:r>
          </a:p>
          <a:p>
            <a:pPr algn="ctr"/>
            <a:r>
              <a:rPr lang="en-US" dirty="0"/>
              <a:t>Speed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363372" y="2686539"/>
            <a:ext cx="492370" cy="70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9268" y="5809957"/>
            <a:ext cx="113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Maximum</a:t>
            </a:r>
          </a:p>
          <a:p>
            <a:pPr algn="ctr"/>
            <a:r>
              <a:rPr lang="en-US" dirty="0"/>
              <a:t>Torque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11157</TotalTime>
  <Words>1717</Words>
  <Application>Microsoft Office PowerPoint</Application>
  <PresentationFormat>On-screen Show (4:3)</PresentationFormat>
  <Paragraphs>498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Wingdings</vt:lpstr>
      <vt:lpstr>Office Theme</vt:lpstr>
      <vt:lpstr>Equation</vt:lpstr>
      <vt:lpstr>Motors 101</vt:lpstr>
      <vt:lpstr>Why Use Electrical Motors?</vt:lpstr>
      <vt:lpstr>What is an Electrical Motor?</vt:lpstr>
      <vt:lpstr>What is Power?</vt:lpstr>
      <vt:lpstr>What is Energy?</vt:lpstr>
      <vt:lpstr>What is Work?</vt:lpstr>
      <vt:lpstr>What is Power?</vt:lpstr>
      <vt:lpstr>Power</vt:lpstr>
      <vt:lpstr>DC Motor Characteristics</vt:lpstr>
      <vt:lpstr>Power</vt:lpstr>
      <vt:lpstr>Current Draw (Amperage)</vt:lpstr>
      <vt:lpstr>Motor Limitations</vt:lpstr>
      <vt:lpstr>Practical Example</vt:lpstr>
      <vt:lpstr>Using Motors</vt:lpstr>
      <vt:lpstr>Pulley Example</vt:lpstr>
      <vt:lpstr>PowerPoint Presentation</vt:lpstr>
      <vt:lpstr>Gear Example</vt:lpstr>
      <vt:lpstr>Gears In Series</vt:lpstr>
      <vt:lpstr>Gears In Series</vt:lpstr>
      <vt:lpstr>Gears In Series</vt:lpstr>
      <vt:lpstr>Gears in Parallel – Compound Gears</vt:lpstr>
      <vt:lpstr>Planetary Gears</vt:lpstr>
      <vt:lpstr>Planetary Gear Stages</vt:lpstr>
      <vt:lpstr>Motors – Power is Key!</vt:lpstr>
      <vt:lpstr>2017 Motors Ranked by Power</vt:lpstr>
      <vt:lpstr>2017 Motors Ranked by Type</vt:lpstr>
      <vt:lpstr>Drive Motors</vt:lpstr>
      <vt:lpstr>High Power Motors</vt:lpstr>
      <vt:lpstr>Low Power Motors Highly Useful</vt:lpstr>
      <vt:lpstr>Low Power  Dubious Utility</vt:lpstr>
      <vt:lpstr>Gearboxes, Gears </vt:lpstr>
      <vt:lpstr>Other Means of Reduction</vt:lpstr>
      <vt:lpstr>Drive Train Example</vt:lpstr>
      <vt:lpstr>Speed Calculations</vt:lpstr>
      <vt:lpstr>Speed Calculations</vt:lpstr>
      <vt:lpstr>Lift Calculations</vt:lpstr>
      <vt:lpstr>PowerPoint Presentation</vt:lpstr>
      <vt:lpstr>Force Calculations</vt:lpstr>
      <vt:lpstr>Velocity Calculations</vt:lpstr>
      <vt:lpstr>Warning!!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</dc:title>
  <dc:creator>Milnes, Thomas D.</dc:creator>
  <cp:lastModifiedBy>Thomas Milnes</cp:lastModifiedBy>
  <cp:revision>166</cp:revision>
  <cp:lastPrinted>2013-11-14T19:40:28Z</cp:lastPrinted>
  <dcterms:created xsi:type="dcterms:W3CDTF">2006-08-16T00:00:00Z</dcterms:created>
  <dcterms:modified xsi:type="dcterms:W3CDTF">2018-10-21T19:48:00Z</dcterms:modified>
</cp:coreProperties>
</file>