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63" r:id="rId3"/>
    <p:sldId id="311" r:id="rId4"/>
    <p:sldId id="375" r:id="rId5"/>
    <p:sldId id="260" r:id="rId6"/>
    <p:sldId id="259" r:id="rId7"/>
    <p:sldId id="261" r:id="rId8"/>
    <p:sldId id="262" r:id="rId9"/>
    <p:sldId id="310" r:id="rId10"/>
    <p:sldId id="268" r:id="rId11"/>
    <p:sldId id="264" r:id="rId12"/>
    <p:sldId id="269" r:id="rId13"/>
    <p:sldId id="265" r:id="rId14"/>
    <p:sldId id="366" r:id="rId15"/>
    <p:sldId id="368" r:id="rId16"/>
    <p:sldId id="373" r:id="rId17"/>
    <p:sldId id="370" r:id="rId18"/>
    <p:sldId id="372" r:id="rId19"/>
    <p:sldId id="369" r:id="rId20"/>
    <p:sldId id="376" r:id="rId21"/>
    <p:sldId id="377" r:id="rId22"/>
    <p:sldId id="378" r:id="rId23"/>
    <p:sldId id="270" r:id="rId24"/>
    <p:sldId id="312" r:id="rId25"/>
    <p:sldId id="324" r:id="rId26"/>
    <p:sldId id="371" r:id="rId27"/>
    <p:sldId id="374" r:id="rId28"/>
    <p:sldId id="385" r:id="rId29"/>
    <p:sldId id="388" r:id="rId30"/>
    <p:sldId id="389" r:id="rId31"/>
    <p:sldId id="313" r:id="rId32"/>
    <p:sldId id="350" r:id="rId33"/>
    <p:sldId id="314" r:id="rId34"/>
    <p:sldId id="325" r:id="rId35"/>
    <p:sldId id="326" r:id="rId36"/>
    <p:sldId id="360" r:id="rId37"/>
    <p:sldId id="327" r:id="rId38"/>
    <p:sldId id="331" r:id="rId39"/>
    <p:sldId id="354" r:id="rId40"/>
    <p:sldId id="328" r:id="rId41"/>
    <p:sldId id="332" r:id="rId42"/>
    <p:sldId id="358" r:id="rId43"/>
    <p:sldId id="359" r:id="rId44"/>
    <p:sldId id="329" r:id="rId45"/>
    <p:sldId id="333" r:id="rId46"/>
    <p:sldId id="330" r:id="rId47"/>
    <p:sldId id="334" r:id="rId48"/>
    <p:sldId id="335" r:id="rId49"/>
    <p:sldId id="352" r:id="rId50"/>
    <p:sldId id="380" r:id="rId51"/>
    <p:sldId id="379" r:id="rId52"/>
    <p:sldId id="351" r:id="rId53"/>
    <p:sldId id="383" r:id="rId54"/>
    <p:sldId id="339" r:id="rId55"/>
    <p:sldId id="336" r:id="rId56"/>
    <p:sldId id="337" r:id="rId57"/>
    <p:sldId id="349" r:id="rId58"/>
    <p:sldId id="340" r:id="rId59"/>
    <p:sldId id="341" r:id="rId60"/>
    <p:sldId id="343" r:id="rId61"/>
    <p:sldId id="342" r:id="rId62"/>
    <p:sldId id="361" r:id="rId63"/>
    <p:sldId id="362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55" r:id="rId73"/>
    <p:sldId id="381" r:id="rId74"/>
    <p:sldId id="382" r:id="rId75"/>
    <p:sldId id="323" r:id="rId76"/>
    <p:sldId id="344" r:id="rId77"/>
    <p:sldId id="356" r:id="rId78"/>
    <p:sldId id="357" r:id="rId79"/>
    <p:sldId id="386" r:id="rId80"/>
    <p:sldId id="345" r:id="rId81"/>
    <p:sldId id="346" r:id="rId82"/>
    <p:sldId id="347" r:id="rId83"/>
    <p:sldId id="384" r:id="rId84"/>
    <p:sldId id="348" r:id="rId85"/>
    <p:sldId id="387" r:id="rId86"/>
    <p:sldId id="390" r:id="rId87"/>
    <p:sldId id="353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57EDC-C499-4AE6-9923-9E92EF5EEB3B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2B8CF-5D20-4B62-AABF-880D1CCBDF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by Mr. Milnes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14" y="132796"/>
            <a:ext cx="1920537" cy="15004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DFA670C-00DE-4751-AD15-4F49DE6576B2}"/>
              </a:ext>
            </a:extLst>
          </p:cNvPr>
          <p:cNvGrpSpPr/>
          <p:nvPr userDrawn="1"/>
        </p:nvGrpSpPr>
        <p:grpSpPr>
          <a:xfrm>
            <a:off x="75385" y="30163"/>
            <a:ext cx="1570037" cy="1570037"/>
            <a:chOff x="4944278" y="2310616"/>
            <a:chExt cx="2236763" cy="22367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B2EE54-90EB-4674-9278-14512DABD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711" y="2666999"/>
              <a:ext cx="1560576" cy="1524000"/>
            </a:xfrm>
            <a:prstGeom prst="rect">
              <a:avLst/>
            </a:prstGeom>
          </p:spPr>
        </p:pic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826DA69A-3F42-4D8A-94F6-895CBB6737B5}"/>
                </a:ext>
              </a:extLst>
            </p:cNvPr>
            <p:cNvSpPr/>
            <p:nvPr/>
          </p:nvSpPr>
          <p:spPr>
            <a:xfrm>
              <a:off x="4944278" y="2310616"/>
              <a:ext cx="2236763" cy="2236763"/>
            </a:xfrm>
            <a:prstGeom prst="donut">
              <a:avLst>
                <a:gd name="adj" fmla="val 181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DB6C51-F393-4FD9-B234-F35CF4EDD5BE}"/>
                </a:ext>
              </a:extLst>
            </p:cNvPr>
            <p:cNvSpPr/>
            <p:nvPr/>
          </p:nvSpPr>
          <p:spPr>
            <a:xfrm>
              <a:off x="5116030" y="2610233"/>
              <a:ext cx="1861028" cy="187104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/>
              </a:prstTxWarp>
              <a:spAutoFit/>
            </a:bodyPr>
            <a:lstStyle/>
            <a:p>
              <a:pPr algn="ctr"/>
              <a:r>
                <a:rPr lang="en-US" sz="2200" b="1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FRC Team 2199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2E8C9D-B3F2-4AFE-B6E0-73306D16AB04}"/>
                </a:ext>
              </a:extLst>
            </p:cNvPr>
            <p:cNvSpPr/>
            <p:nvPr/>
          </p:nvSpPr>
          <p:spPr>
            <a:xfrm>
              <a:off x="5148259" y="2588535"/>
              <a:ext cx="1828800" cy="18288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200" b="1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Robo-Lions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3075" y="274638"/>
            <a:ext cx="52017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14" y="132796"/>
            <a:ext cx="1920537" cy="15004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2C6553-654D-4966-8426-D4029365D9FA}"/>
              </a:ext>
            </a:extLst>
          </p:cNvPr>
          <p:cNvGrpSpPr/>
          <p:nvPr userDrawn="1"/>
        </p:nvGrpSpPr>
        <p:grpSpPr>
          <a:xfrm>
            <a:off x="75385" y="30163"/>
            <a:ext cx="1570037" cy="1570037"/>
            <a:chOff x="4944278" y="2310616"/>
            <a:chExt cx="2236763" cy="22367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4B3479-17A8-4EC4-B363-18022AF8E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711" y="2666999"/>
              <a:ext cx="1560576" cy="1524000"/>
            </a:xfrm>
            <a:prstGeom prst="rect">
              <a:avLst/>
            </a:prstGeom>
          </p:spPr>
        </p:pic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F52EF22C-1FB3-4E98-A60F-A6FE07C29A71}"/>
                </a:ext>
              </a:extLst>
            </p:cNvPr>
            <p:cNvSpPr/>
            <p:nvPr/>
          </p:nvSpPr>
          <p:spPr>
            <a:xfrm>
              <a:off x="4944278" y="2310616"/>
              <a:ext cx="2236763" cy="2236763"/>
            </a:xfrm>
            <a:prstGeom prst="donut">
              <a:avLst>
                <a:gd name="adj" fmla="val 181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E1446E-E888-4FA5-979B-F97D2C487248}"/>
                </a:ext>
              </a:extLst>
            </p:cNvPr>
            <p:cNvSpPr/>
            <p:nvPr/>
          </p:nvSpPr>
          <p:spPr>
            <a:xfrm>
              <a:off x="5116030" y="2610233"/>
              <a:ext cx="1861028" cy="187104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/>
              </a:prstTxWarp>
              <a:spAutoFit/>
            </a:bodyPr>
            <a:lstStyle/>
            <a:p>
              <a:pPr algn="ctr"/>
              <a:r>
                <a:rPr lang="en-US" sz="2200" b="1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FRC Team 2199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2F9E2E-BAF1-46ED-B1FA-216805A496EB}"/>
                </a:ext>
              </a:extLst>
            </p:cNvPr>
            <p:cNvSpPr/>
            <p:nvPr/>
          </p:nvSpPr>
          <p:spPr>
            <a:xfrm>
              <a:off x="5148259" y="2588535"/>
              <a:ext cx="1828800" cy="18288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200" b="1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Robo-Lions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8020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exrobotics.com/vexpro" TargetMode="External"/><Relationship Id="rId4" Type="http://schemas.openxmlformats.org/officeDocument/2006/relationships/hyperlink" Target="http://www.andymark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cmaster.com/" TargetMode="Externa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6.jpg"/><Relationship Id="rId4" Type="http://schemas.openxmlformats.org/officeDocument/2006/relationships/image" Target="../media/image85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Chassis / Drive Train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Tom Milnes</a:t>
            </a:r>
          </a:p>
          <a:p>
            <a:r>
              <a:rPr lang="en-US" i="1" dirty="0">
                <a:solidFill>
                  <a:schemeClr val="tx1"/>
                </a:solidFill>
              </a:rPr>
              <a:t>Team 2199 Systems Mentor</a:t>
            </a:r>
          </a:p>
          <a:p>
            <a:r>
              <a:rPr lang="en-US" i="1" dirty="0">
                <a:solidFill>
                  <a:schemeClr val="tx1"/>
                </a:solidFill>
              </a:rPr>
              <a:t>Principal Mathematician JHU/APL</a:t>
            </a:r>
          </a:p>
        </p:txBody>
      </p:sp>
    </p:spTree>
    <p:extLst>
      <p:ext uri="{BB962C8B-B14F-4D97-AF65-F5344CB8AC3E}">
        <p14:creationId xmlns:p14="http://schemas.microsoft.com/office/powerpoint/2010/main" val="42840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Chassis – Custom or COTS?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</a:t>
            </a:r>
          </a:p>
          <a:p>
            <a:pPr lvl="1"/>
            <a:r>
              <a:rPr lang="en-US" dirty="0"/>
              <a:t>Machined from CAD drawing</a:t>
            </a:r>
          </a:p>
          <a:p>
            <a:pPr lvl="1"/>
            <a:r>
              <a:rPr lang="en-US" dirty="0"/>
              <a:t>Constructed by hand from square or rectangular tubing</a:t>
            </a:r>
          </a:p>
          <a:p>
            <a:r>
              <a:rPr lang="en-US" dirty="0"/>
              <a:t>COTS – Commercial Off The Shelf</a:t>
            </a:r>
          </a:p>
          <a:p>
            <a:pPr lvl="1"/>
            <a:r>
              <a:rPr lang="en-US" dirty="0"/>
              <a:t>Robot Parts or Manufacturing Retailers</a:t>
            </a:r>
          </a:p>
          <a:p>
            <a:pPr lvl="2"/>
            <a:r>
              <a:rPr lang="en-US" dirty="0"/>
              <a:t>80-20 - </a:t>
            </a:r>
            <a:r>
              <a:rPr lang="en-US" dirty="0">
                <a:hlinkClick r:id="rId3"/>
              </a:rPr>
              <a:t>https://8020.net/</a:t>
            </a:r>
            <a:r>
              <a:rPr lang="en-US" dirty="0"/>
              <a:t>  “Industrial Erector Set”</a:t>
            </a:r>
          </a:p>
          <a:p>
            <a:pPr lvl="2"/>
            <a:r>
              <a:rPr lang="en-US" dirty="0" err="1"/>
              <a:t>AndyMark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http://www.andymark.com</a:t>
            </a:r>
            <a:r>
              <a:rPr lang="en-US" dirty="0"/>
              <a:t>  </a:t>
            </a:r>
          </a:p>
          <a:p>
            <a:pPr lvl="2"/>
            <a:r>
              <a:rPr lang="en-US" dirty="0" err="1"/>
              <a:t>Vexpro</a:t>
            </a:r>
            <a:r>
              <a:rPr lang="en-US" dirty="0"/>
              <a:t> - </a:t>
            </a:r>
            <a:r>
              <a:rPr lang="en-US" dirty="0">
                <a:hlinkClick r:id="rId5"/>
              </a:rPr>
              <a:t>https://www.vexrobotics.com/vexpro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Custom-CAD?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2316"/>
          </a:xfrm>
        </p:spPr>
        <p:txBody>
          <a:bodyPr>
            <a:normAutofit/>
          </a:bodyPr>
          <a:lstStyle/>
          <a:p>
            <a:r>
              <a:rPr lang="en-US" dirty="0"/>
              <a:t>Machined from CAD drawing – ONLY IF</a:t>
            </a:r>
          </a:p>
          <a:p>
            <a:pPr lvl="1"/>
            <a:r>
              <a:rPr lang="en-US" dirty="0"/>
              <a:t>You have several CAD experts</a:t>
            </a:r>
          </a:p>
          <a:p>
            <a:pPr lvl="1"/>
            <a:r>
              <a:rPr lang="en-US" dirty="0"/>
              <a:t>You have a dedicated machine shop that works quickly</a:t>
            </a:r>
          </a:p>
          <a:p>
            <a:pPr lvl="1"/>
            <a:r>
              <a:rPr lang="en-US" dirty="0"/>
              <a:t>You have successfully done this in previous years or in the offseason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Custom-By Hand?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Constructed from square, rectangular and C channel aluminum tubing which is </a:t>
            </a:r>
            <a:r>
              <a:rPr lang="en-US" u="sng" dirty="0"/>
              <a:t>hand drilled</a:t>
            </a:r>
          </a:p>
          <a:p>
            <a:pPr lvl="1"/>
            <a:r>
              <a:rPr lang="en-US" dirty="0"/>
              <a:t>Quickly available at Home Depot except C-Channel</a:t>
            </a:r>
          </a:p>
          <a:p>
            <a:pPr lvl="1"/>
            <a:r>
              <a:rPr lang="en-US" dirty="0"/>
              <a:t>Not recommended – slow to build and imprecise</a:t>
            </a:r>
          </a:p>
        </p:txBody>
      </p:sp>
      <p:pic>
        <p:nvPicPr>
          <p:cNvPr id="134150" name="Picture 6" descr="Image result for pictures of aluminum c cha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752" y="4332847"/>
            <a:ext cx="2692025" cy="1800667"/>
          </a:xfrm>
          <a:prstGeom prst="rect">
            <a:avLst/>
          </a:prstGeom>
          <a:noFill/>
        </p:spPr>
      </p:pic>
      <p:pic>
        <p:nvPicPr>
          <p:cNvPr id="9" name="Picture 8" descr="pl1292646-powder_painted_aluminum_extrusion_rectangular_tube_for_guide_r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9331" y="4229819"/>
            <a:ext cx="2912842" cy="2128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9150" y="5739619"/>
            <a:ext cx="271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Square and Rectangular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2517" y="5793545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 Channel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COTS Chassis Parts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Dedicated Robotics or Engineering supplier</a:t>
            </a:r>
          </a:p>
          <a:p>
            <a:r>
              <a:rPr lang="en-US" dirty="0"/>
              <a:t>Recommended for rookie, inexperienced, small or under-resourced teams</a:t>
            </a:r>
          </a:p>
          <a:p>
            <a:r>
              <a:rPr lang="en-US" dirty="0"/>
              <a:t>Lots of good options from </a:t>
            </a:r>
          </a:p>
          <a:p>
            <a:pPr lvl="1"/>
            <a:r>
              <a:rPr lang="en-US" dirty="0"/>
              <a:t>80-20, </a:t>
            </a:r>
            <a:r>
              <a:rPr lang="en-US" dirty="0" err="1"/>
              <a:t>AndyMark</a:t>
            </a:r>
            <a:r>
              <a:rPr lang="en-US" dirty="0"/>
              <a:t>, </a:t>
            </a:r>
            <a:r>
              <a:rPr lang="en-US" dirty="0" err="1"/>
              <a:t>Vexpro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80-20 Chassis Parts</a:t>
            </a:r>
          </a:p>
        </p:txBody>
      </p:sp>
      <p:pic>
        <p:nvPicPr>
          <p:cNvPr id="6" name="Picture 5" descr="1 inch 80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262" y="2035175"/>
            <a:ext cx="238125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001" y="1857828"/>
            <a:ext cx="2498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1010 Profile 80-20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31" y="4049485"/>
            <a:ext cx="26697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1”x1” profile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.51 pounds / ft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Generally utilizes ¼”-20 bolts for fastening but has #10-32 options</a:t>
            </a:r>
          </a:p>
          <a:p>
            <a:pPr algn="ctr"/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5772" y="5050972"/>
            <a:ext cx="2736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80-20 Robot Chassis</a:t>
            </a:r>
          </a:p>
        </p:txBody>
      </p:sp>
      <p:pic>
        <p:nvPicPr>
          <p:cNvPr id="12" name="Picture 11" descr="robot chas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4915" y="1814286"/>
            <a:ext cx="413173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6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80-20 Fastening</a:t>
            </a:r>
          </a:p>
        </p:txBody>
      </p:sp>
      <p:pic>
        <p:nvPicPr>
          <p:cNvPr id="5" name="Picture 4" descr="80-20 faste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1762125"/>
            <a:ext cx="9048750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72" y="5544457"/>
            <a:ext cx="3079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100’s of fastening </a:t>
            </a:r>
          </a:p>
          <a:p>
            <a:r>
              <a:rPr lang="en-US" sz="2800" b="1" dirty="0"/>
              <a:t>Options with 80/20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2457" y="5776686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T-Nut</a:t>
            </a:r>
          </a:p>
        </p:txBody>
      </p:sp>
      <p:sp>
        <p:nvSpPr>
          <p:cNvPr id="11" name="Arc 10"/>
          <p:cNvSpPr/>
          <p:nvPr/>
        </p:nvSpPr>
        <p:spPr>
          <a:xfrm rot="16200000">
            <a:off x="4550231" y="3403597"/>
            <a:ext cx="2757713" cy="2685146"/>
          </a:xfrm>
          <a:prstGeom prst="arc">
            <a:avLst>
              <a:gd name="adj1" fmla="val 10730555"/>
              <a:gd name="adj2" fmla="val 0"/>
            </a:avLst>
          </a:prstGeom>
          <a:ln>
            <a:solidFill>
              <a:schemeClr val="tx1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80-20 Parts</a:t>
            </a:r>
          </a:p>
        </p:txBody>
      </p:sp>
      <p:pic>
        <p:nvPicPr>
          <p:cNvPr id="4" name="Picture 3" descr="L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86" y="2380343"/>
            <a:ext cx="2195286" cy="2195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429" y="4659086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L-Bracket</a:t>
            </a:r>
          </a:p>
        </p:txBody>
      </p:sp>
      <p:pic>
        <p:nvPicPr>
          <p:cNvPr id="6" name="Picture 5" descr="Roll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3485" y="2195286"/>
            <a:ext cx="2627086" cy="2627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1372" y="4884057"/>
            <a:ext cx="2180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Roller Set</a:t>
            </a:r>
          </a:p>
          <a:p>
            <a:pPr algn="ctr"/>
            <a:r>
              <a:rPr lang="en-US" sz="2400" b="1" dirty="0"/>
              <a:t>(Linear Motion)</a:t>
            </a:r>
          </a:p>
        </p:txBody>
      </p:sp>
      <p:pic>
        <p:nvPicPr>
          <p:cNvPr id="8" name="Picture 7" descr="structural piv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1398" y="2235198"/>
            <a:ext cx="2619829" cy="2619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0572" y="4724400"/>
            <a:ext cx="1409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Pivoting</a:t>
            </a:r>
          </a:p>
          <a:p>
            <a:pPr algn="ctr"/>
            <a:r>
              <a:rPr lang="en-US" sz="2400" b="1" dirty="0"/>
              <a:t>Assembly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543" y="1727199"/>
            <a:ext cx="86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80-20 has parts for chassis and manipulator construction including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4971" y="5943599"/>
            <a:ext cx="242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And 1000’s more!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AndyMark</a:t>
            </a:r>
            <a:r>
              <a:rPr lang="en-US" dirty="0"/>
              <a:t> Chassis Parts – Rev Robotics</a:t>
            </a:r>
            <a:r>
              <a:rPr lang="en-US" dirty="0">
                <a:solidFill>
                  <a:srgbClr val="0000FF"/>
                </a:solidFill>
              </a:rPr>
              <a:t>*</a:t>
            </a:r>
            <a:r>
              <a:rPr lang="en-US" dirty="0"/>
              <a:t> Extrusion</a:t>
            </a:r>
          </a:p>
        </p:txBody>
      </p:sp>
      <p:pic>
        <p:nvPicPr>
          <p:cNvPr id="6" name="Picture 5" descr="Rev Robotics Extrusion.jpg"/>
          <p:cNvPicPr>
            <a:picLocks noChangeAspect="1"/>
          </p:cNvPicPr>
          <p:nvPr/>
        </p:nvPicPr>
        <p:blipFill>
          <a:blip r:embed="rId3" cstate="print"/>
          <a:srcRect l="24960" b="28800"/>
          <a:stretch>
            <a:fillRect/>
          </a:stretch>
        </p:blipFill>
        <p:spPr>
          <a:xfrm>
            <a:off x="0" y="2559050"/>
            <a:ext cx="2831799" cy="26868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247" y="1944914"/>
            <a:ext cx="2531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4’ Rev Robotics </a:t>
            </a:r>
          </a:p>
          <a:p>
            <a:pPr algn="ctr"/>
            <a:r>
              <a:rPr lang="en-US" sz="2800" b="1" dirty="0"/>
              <a:t>1” Extrusion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2945" y="3718679"/>
            <a:ext cx="26697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1”x1” profile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.44 pounds / inch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Uses #10-32 bolts with jam nuts</a:t>
            </a:r>
          </a:p>
          <a:p>
            <a:pPr algn="ctr"/>
            <a:r>
              <a:rPr lang="en-US" sz="2200" b="1" dirty="0"/>
              <a:t>(#10 = .2”)</a:t>
            </a:r>
          </a:p>
          <a:p>
            <a:pPr algn="ctr"/>
            <a:endParaRPr lang="en-US" sz="2200" b="1" dirty="0"/>
          </a:p>
        </p:txBody>
      </p:sp>
      <p:pic>
        <p:nvPicPr>
          <p:cNvPr id="14" name="Picture 13" descr="extrusionfeatu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9783" y="1872342"/>
            <a:ext cx="4475395" cy="391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229" y="6027003"/>
            <a:ext cx="7115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*Founded by Greg </a:t>
            </a:r>
            <a:r>
              <a:rPr lang="en-US" sz="2400" b="1" dirty="0" err="1">
                <a:solidFill>
                  <a:srgbClr val="0000FF"/>
                </a:solidFill>
              </a:rPr>
              <a:t>Needel</a:t>
            </a:r>
            <a:r>
              <a:rPr lang="en-US" sz="2400" b="1" dirty="0">
                <a:solidFill>
                  <a:srgbClr val="0000FF"/>
                </a:solidFill>
              </a:rPr>
              <a:t> – FIRST Chesapeake Alumni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http://www.revrobotics.com</a:t>
            </a:r>
          </a:p>
        </p:txBody>
      </p:sp>
    </p:spTree>
    <p:extLst>
      <p:ext uri="{BB962C8B-B14F-4D97-AF65-F5344CB8AC3E}">
        <p14:creationId xmlns:p14="http://schemas.microsoft.com/office/powerpoint/2010/main" val="158176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AndyMark</a:t>
            </a:r>
            <a:r>
              <a:rPr lang="en-US" dirty="0"/>
              <a:t> Chassis Parts – Rev Robotics* Extrusion</a:t>
            </a:r>
          </a:p>
        </p:txBody>
      </p:sp>
      <p:pic>
        <p:nvPicPr>
          <p:cNvPr id="7" name="Picture 6" descr="L-Brac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871" y="2940958"/>
            <a:ext cx="2153556" cy="2153556"/>
          </a:xfrm>
          <a:prstGeom prst="rect">
            <a:avLst/>
          </a:prstGeom>
        </p:spPr>
      </p:pic>
      <p:pic>
        <p:nvPicPr>
          <p:cNvPr id="8" name="Picture 7" descr="Linear_Motion_K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3129" y="2513838"/>
            <a:ext cx="2539683" cy="2323810"/>
          </a:xfrm>
          <a:prstGeom prst="rect">
            <a:avLst/>
          </a:prstGeom>
        </p:spPr>
      </p:pic>
      <p:pic>
        <p:nvPicPr>
          <p:cNvPr id="9" name="Picture 8" descr="Pillow Bl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257" y="2452914"/>
            <a:ext cx="2612571" cy="26125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742" y="4891315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L-Bracket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0685" y="5130800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Linear Motion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5942" y="5152572"/>
            <a:ext cx="172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Pillow Block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258" y="1756228"/>
            <a:ext cx="838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Rev has parts for chassis and manipulator construction including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628" y="5885541"/>
            <a:ext cx="8194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And 10’s more, but several which are made specifically for FRC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AndyMark</a:t>
            </a:r>
            <a:r>
              <a:rPr lang="en-US" dirty="0"/>
              <a:t> Chassis Parts – C-Channel</a:t>
            </a:r>
          </a:p>
        </p:txBody>
      </p:sp>
      <p:pic>
        <p:nvPicPr>
          <p:cNvPr id="17" name="Picture 16" descr="30 inch C-Chan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30400"/>
            <a:ext cx="3955569" cy="39476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7961" y="1988457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30” C-Channel</a:t>
            </a:r>
          </a:p>
          <a:p>
            <a:pPr algn="ctr"/>
            <a:r>
              <a:rPr lang="en-US" sz="2400" b="1" dirty="0"/>
              <a:t>am-2222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825" y="2779820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.41 pounds / ft</a:t>
            </a:r>
          </a:p>
        </p:txBody>
      </p:sp>
      <p:pic>
        <p:nvPicPr>
          <p:cNvPr id="8" name="Picture 7" descr="am-305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2513" y="2514599"/>
            <a:ext cx="1926773" cy="1926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7944" y="4376058"/>
            <a:ext cx="65822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 ¼” holes every 1”, 1/8” thick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1.25” x 1.125” exterior profile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1” x 1” interior profiles – </a:t>
            </a:r>
            <a:r>
              <a:rPr lang="en-US" sz="2400" b="1" dirty="0">
                <a:solidFill>
                  <a:srgbClr val="0000FF"/>
                </a:solidFill>
              </a:rPr>
              <a:t>plays well with 80-20 or Rev 1” Extrusion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83238" y="1755267"/>
            <a:ext cx="1999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Also</a:t>
            </a:r>
          </a:p>
          <a:p>
            <a:pPr algn="ctr"/>
            <a:r>
              <a:rPr lang="en-US" sz="2400" b="1" dirty="0"/>
              <a:t>72” C-Channel</a:t>
            </a:r>
          </a:p>
          <a:p>
            <a:pPr algn="ctr"/>
            <a:r>
              <a:rPr lang="en-US" sz="2400" b="1" dirty="0"/>
              <a:t>am-3052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465C8-D4DC-4E93-A13F-7B69379DAD33}"/>
              </a:ext>
            </a:extLst>
          </p:cNvPr>
          <p:cNvSpPr txBox="1"/>
          <p:nvPr/>
        </p:nvSpPr>
        <p:spPr>
          <a:xfrm>
            <a:off x="6992046" y="3656596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.43 pounds / ft</a:t>
            </a:r>
          </a:p>
        </p:txBody>
      </p:sp>
    </p:spTree>
    <p:extLst>
      <p:ext uri="{BB962C8B-B14F-4D97-AF65-F5344CB8AC3E}">
        <p14:creationId xmlns:p14="http://schemas.microsoft.com/office/powerpoint/2010/main" val="158176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Chassis / Drive Train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Chassis / Drive Train are foundational elements of your robot</a:t>
            </a:r>
          </a:p>
          <a:p>
            <a:pPr lvl="1"/>
            <a:r>
              <a:rPr lang="en-US" dirty="0"/>
              <a:t>Without the chassis you have no where to place manipulators / drive system and electrical components</a:t>
            </a:r>
          </a:p>
          <a:p>
            <a:pPr lvl="1"/>
            <a:r>
              <a:rPr lang="en-US" dirty="0"/>
              <a:t>Without drive train the robot doesn’t move</a:t>
            </a:r>
          </a:p>
          <a:p>
            <a:pPr lvl="2"/>
            <a:r>
              <a:rPr lang="en-US" dirty="0"/>
              <a:t>Impossible to score any points</a:t>
            </a:r>
          </a:p>
          <a:p>
            <a:pPr lvl="2"/>
            <a:r>
              <a:rPr lang="en-US" dirty="0"/>
              <a:t>Often it is possible to score points by moving past a line in autonomous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AndyMark</a:t>
            </a:r>
            <a:r>
              <a:rPr lang="en-US" dirty="0"/>
              <a:t> Chassis Parts – </a:t>
            </a:r>
            <a:r>
              <a:rPr lang="en-US" dirty="0" err="1"/>
              <a:t>Nano</a:t>
            </a:r>
            <a:r>
              <a:rPr lang="en-US" dirty="0"/>
              <a:t> Tubes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5743"/>
          </a:xfrm>
        </p:spPr>
        <p:txBody>
          <a:bodyPr>
            <a:normAutofit/>
          </a:bodyPr>
          <a:lstStyle/>
          <a:p>
            <a:r>
              <a:rPr lang="en-US" dirty="0"/>
              <a:t>Combines chassis, gearbox (single speed only), and chain/gears/belts</a:t>
            </a:r>
          </a:p>
          <a:p>
            <a:pPr lvl="1"/>
            <a:r>
              <a:rPr lang="en-US" dirty="0"/>
              <a:t>However interior free versions are available</a:t>
            </a:r>
          </a:p>
          <a:p>
            <a:r>
              <a:rPr lang="en-US" dirty="0"/>
              <a:t>Comprise the inner two rails in a rectangular drive system</a:t>
            </a:r>
          </a:p>
          <a:p>
            <a:r>
              <a:rPr lang="en-US" dirty="0"/>
              <a:t>Come in 20” and 31” sizes, with two motor inputs</a:t>
            </a:r>
          </a:p>
          <a:p>
            <a:r>
              <a:rPr lang="en-US" dirty="0"/>
              <a:t>Linear density of about .9 pounds / foot for chassis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AndyMark</a:t>
            </a:r>
            <a:r>
              <a:rPr lang="en-US" dirty="0"/>
              <a:t> Chassis Parts – </a:t>
            </a:r>
            <a:r>
              <a:rPr lang="en-US" dirty="0" err="1"/>
              <a:t>Nano</a:t>
            </a:r>
            <a:r>
              <a:rPr lang="en-US" dirty="0"/>
              <a:t> Tubes</a:t>
            </a:r>
          </a:p>
        </p:txBody>
      </p:sp>
      <p:pic>
        <p:nvPicPr>
          <p:cNvPr id="6" name="Picture 5" descr="Nano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4255" y="1758949"/>
            <a:ext cx="2926080" cy="2926080"/>
          </a:xfrm>
          <a:prstGeom prst="rect">
            <a:avLst/>
          </a:prstGeom>
        </p:spPr>
      </p:pic>
      <p:pic>
        <p:nvPicPr>
          <p:cNvPr id="5" name="Picture 4" descr="Nano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73942"/>
            <a:ext cx="2907393" cy="2907393"/>
          </a:xfrm>
          <a:prstGeom prst="rect">
            <a:avLst/>
          </a:prstGeom>
        </p:spPr>
      </p:pic>
      <p:pic>
        <p:nvPicPr>
          <p:cNvPr id="7" name="Picture 6" descr="Nano Tube Emp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8693" y="1787979"/>
            <a:ext cx="2926080" cy="2926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743" y="5036457"/>
            <a:ext cx="2549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 Inch </a:t>
            </a:r>
            <a:r>
              <a:rPr lang="en-US" sz="2400" b="1" dirty="0" err="1"/>
              <a:t>Nano</a:t>
            </a:r>
            <a:r>
              <a:rPr lang="en-US" sz="2400" b="1" dirty="0"/>
              <a:t> Tube</a:t>
            </a:r>
          </a:p>
          <a:p>
            <a:pPr algn="ctr"/>
            <a:r>
              <a:rPr lang="en-US" sz="2400" b="1" dirty="0"/>
              <a:t>Chained Drive</a:t>
            </a:r>
          </a:p>
          <a:p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34228" y="5000172"/>
            <a:ext cx="2549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31 Inch </a:t>
            </a:r>
            <a:r>
              <a:rPr lang="en-US" sz="2400" b="1" dirty="0" err="1"/>
              <a:t>Nano</a:t>
            </a:r>
            <a:r>
              <a:rPr lang="en-US" sz="2400" b="1" dirty="0"/>
              <a:t> Tube</a:t>
            </a:r>
          </a:p>
          <a:p>
            <a:pPr algn="ctr"/>
            <a:r>
              <a:rPr lang="en-US" sz="2400" b="1" dirty="0"/>
              <a:t>Gear Drive</a:t>
            </a:r>
          </a:p>
          <a:p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94648" y="4992915"/>
            <a:ext cx="2549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31 Inch </a:t>
            </a:r>
            <a:r>
              <a:rPr lang="en-US" sz="2400" b="1" dirty="0" err="1"/>
              <a:t>Nano</a:t>
            </a:r>
            <a:r>
              <a:rPr lang="en-US" sz="2400" b="1" dirty="0"/>
              <a:t> Tube</a:t>
            </a:r>
          </a:p>
          <a:p>
            <a:pPr algn="ctr"/>
            <a:r>
              <a:rPr lang="en-US" sz="2400" b="1" dirty="0"/>
              <a:t>Chassis Only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AndyMark</a:t>
            </a:r>
            <a:r>
              <a:rPr lang="en-US" dirty="0"/>
              <a:t> Chassis Parts – </a:t>
            </a:r>
            <a:r>
              <a:rPr lang="en-US" dirty="0" err="1"/>
              <a:t>Nano</a:t>
            </a:r>
            <a:r>
              <a:rPr lang="en-US" dirty="0"/>
              <a:t> Tube Robot*</a:t>
            </a:r>
          </a:p>
        </p:txBody>
      </p:sp>
      <p:pic>
        <p:nvPicPr>
          <p:cNvPr id="11" name="Picture 10" descr="Chassis 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465" y="2079398"/>
            <a:ext cx="4762500" cy="3686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4800" y="5878286"/>
            <a:ext cx="3300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*Outer Chassis Required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AndyMark</a:t>
            </a:r>
            <a:r>
              <a:rPr lang="en-US" dirty="0"/>
              <a:t> Kit Chassis Options</a:t>
            </a:r>
          </a:p>
        </p:txBody>
      </p:sp>
      <p:pic>
        <p:nvPicPr>
          <p:cNvPr id="4" name="Picture 3" descr="C Base Chass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271"/>
            <a:ext cx="4125033" cy="2747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527" y="1962185"/>
            <a:ext cx="245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AndyMark</a:t>
            </a:r>
            <a:r>
              <a:rPr lang="en-US" sz="2400" b="1" dirty="0"/>
              <a:t> C-Base</a:t>
            </a:r>
          </a:p>
        </p:txBody>
      </p:sp>
      <p:pic>
        <p:nvPicPr>
          <p:cNvPr id="6" name="Picture 5" descr="AM14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40" y="2558827"/>
            <a:ext cx="4230498" cy="2825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8003" y="1996912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AndyMark</a:t>
            </a:r>
            <a:r>
              <a:rPr lang="en-US" sz="2400" b="1" dirty="0"/>
              <a:t> AM14U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609" y="5823803"/>
            <a:ext cx="8435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Both Kits have holes that cause the center wheels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in 6 wheel tank drives to be lower than forward and rear wheels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171" y="4789715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 pounds</a:t>
            </a:r>
          </a:p>
          <a:p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61200" y="4884057"/>
            <a:ext cx="1750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11.3 pounds</a:t>
            </a:r>
          </a:p>
          <a:p>
            <a:r>
              <a:rPr lang="en-US" sz="2400" b="1" dirty="0"/>
              <a:t>for max size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VexPro</a:t>
            </a:r>
            <a:r>
              <a:rPr lang="en-US" dirty="0"/>
              <a:t> </a:t>
            </a:r>
            <a:r>
              <a:rPr lang="en-US" dirty="0" err="1"/>
              <a:t>VersaChassis</a:t>
            </a:r>
            <a:endParaRPr lang="en-US" dirty="0"/>
          </a:p>
        </p:txBody>
      </p:sp>
      <p:pic>
        <p:nvPicPr>
          <p:cNvPr id="8" name="Picture 7" descr="versachass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99" y="776515"/>
            <a:ext cx="6081485" cy="60814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716" y="1676629"/>
            <a:ext cx="45172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 kit available but all the parts!</a:t>
            </a:r>
          </a:p>
          <a:p>
            <a:endParaRPr lang="en-US" sz="2400" b="1" dirty="0"/>
          </a:p>
          <a:p>
            <a:r>
              <a:rPr lang="en-US" sz="2400" b="1" dirty="0"/>
              <a:t>Plays well with </a:t>
            </a:r>
            <a:r>
              <a:rPr lang="en-US" sz="2400" b="1" dirty="0" err="1"/>
              <a:t>VexPro</a:t>
            </a:r>
            <a:r>
              <a:rPr lang="en-US" sz="2400" b="1" dirty="0"/>
              <a:t> equipment</a:t>
            </a:r>
          </a:p>
          <a:p>
            <a:endParaRPr lang="en-US" sz="2400" b="1" dirty="0"/>
          </a:p>
          <a:p>
            <a:r>
              <a:rPr lang="en-US" sz="2400" b="1" dirty="0"/>
              <a:t>Requires lots of drilling </a:t>
            </a:r>
          </a:p>
          <a:p>
            <a:r>
              <a:rPr lang="en-US" sz="2400" b="1" dirty="0"/>
              <a:t>For Wheels and </a:t>
            </a:r>
          </a:p>
          <a:p>
            <a:r>
              <a:rPr lang="en-US" sz="2400" b="1" dirty="0"/>
              <a:t>Gearboxes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372" y="4354285"/>
            <a:ext cx="2815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2”x1” </a:t>
            </a:r>
            <a:r>
              <a:rPr lang="en-US" b="1" dirty="0" err="1">
                <a:solidFill>
                  <a:srgbClr val="0000FF"/>
                </a:solidFill>
              </a:rPr>
              <a:t>VersaFrame</a:t>
            </a:r>
            <a:r>
              <a:rPr lang="en-US" b="1" dirty="0">
                <a:solidFill>
                  <a:srgbClr val="0000FF"/>
                </a:solidFill>
              </a:rPr>
              <a:t> Stock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.66 pound / ft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.1”thick walls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Uses #8-32 (.177”) bolts and nuts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2400" y="5718629"/>
            <a:ext cx="2346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Lighter duty compared</a:t>
            </a:r>
          </a:p>
          <a:p>
            <a:r>
              <a:rPr lang="en-US" b="1" dirty="0"/>
              <a:t>To 80-20 or </a:t>
            </a:r>
            <a:r>
              <a:rPr lang="en-US" b="1" dirty="0" err="1"/>
              <a:t>AndyMark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1765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Chassis Pan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8229600" cy="1447800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defRPr/>
            </a:pPr>
            <a:r>
              <a:rPr lang="en-US" sz="2400" b="1" dirty="0"/>
              <a:t>Placing a rectangular sheet on the bottom of the chassis adds to rigidity of frame and is a good mounting location for battery, electrical components, </a:t>
            </a:r>
            <a:r>
              <a:rPr lang="en-US" sz="2400" b="1" dirty="0" err="1"/>
              <a:t>Robo</a:t>
            </a:r>
            <a:r>
              <a:rPr lang="en-US" sz="2400" b="1" dirty="0"/>
              <a:t>-Rio, Compressor, Air Tanks, … </a:t>
            </a:r>
          </a:p>
        </p:txBody>
      </p:sp>
      <p:pic>
        <p:nvPicPr>
          <p:cNvPr id="19" name="Picture 18" descr="Chassis 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436" y="3171825"/>
            <a:ext cx="476250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Chassis Pan Options</a:t>
            </a:r>
          </a:p>
        </p:txBody>
      </p:sp>
      <p:pic>
        <p:nvPicPr>
          <p:cNvPr id="4" name="Picture 3" descr="polyca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961" y="1582058"/>
            <a:ext cx="4113212" cy="3226532"/>
          </a:xfrm>
          <a:prstGeom prst="rect">
            <a:avLst/>
          </a:prstGeom>
        </p:spPr>
      </p:pic>
      <p:pic>
        <p:nvPicPr>
          <p:cNvPr id="5" name="Picture 4" descr="peg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4115" y="2365829"/>
            <a:ext cx="2550885" cy="2550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86" y="1872342"/>
            <a:ext cx="3378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AndyMark</a:t>
            </a:r>
            <a:r>
              <a:rPr lang="en-US" sz="2400" b="1" dirty="0"/>
              <a:t> PVC Pegboard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2972" y="1821543"/>
            <a:ext cx="224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White Pegboard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799" y="4557486"/>
            <a:ext cx="3675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¼” holes every inch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Approximately $3.5 / sq. ft.</a:t>
            </a:r>
          </a:p>
          <a:p>
            <a:pPr algn="ctr"/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599" y="5048071"/>
            <a:ext cx="349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¼” holes every inch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$1 / sq. ft. at Home Depot</a:t>
            </a:r>
          </a:p>
          <a:p>
            <a:pPr algn="ctr"/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D9FE3-BF89-4914-A2E5-C75144503508}"/>
              </a:ext>
            </a:extLst>
          </p:cNvPr>
          <p:cNvSpPr txBox="1"/>
          <p:nvPr/>
        </p:nvSpPr>
        <p:spPr>
          <a:xfrm>
            <a:off x="632961" y="6294783"/>
            <a:ext cx="4440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Both are electrical insulators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14u ope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427" y="1814286"/>
            <a:ext cx="3762827" cy="3762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Chassis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1544" y="2376272"/>
            <a:ext cx="4125033" cy="2747272"/>
            <a:chOff x="304800" y="3160043"/>
            <a:chExt cx="4125033" cy="2747272"/>
          </a:xfrm>
        </p:grpSpPr>
        <p:pic>
          <p:nvPicPr>
            <p:cNvPr id="4" name="Picture 3" descr="C Base Chassi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160043"/>
              <a:ext cx="4125033" cy="274727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78628" y="3556000"/>
              <a:ext cx="439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the game requires you to pick up game pieces off the floor an open chassis is a good option.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You’ll probably need some way to reinforce the open end of the robot so both sides don’t wiggle</a:t>
            </a:r>
          </a:p>
          <a:p>
            <a:r>
              <a:rPr lang="en-US" dirty="0"/>
              <a:t>Stuff that would have gone in chassis pan need to be placed elsewhere, ideally light weight stuff</a:t>
            </a:r>
          </a:p>
          <a:p>
            <a:pPr lvl="1"/>
            <a:endParaRPr lang="en-US" dirty="0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C03D0DDF-990F-40B3-A89C-E970CF290660}"/>
              </a:ext>
            </a:extLst>
          </p:cNvPr>
          <p:cNvSpPr/>
          <p:nvPr/>
        </p:nvSpPr>
        <p:spPr>
          <a:xfrm rot="2118739">
            <a:off x="3271296" y="2860937"/>
            <a:ext cx="962192" cy="497609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Chassis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21734"/>
          </a:xfrm>
        </p:spPr>
        <p:txBody>
          <a:bodyPr>
            <a:normAutofit fontScale="92500"/>
          </a:bodyPr>
          <a:lstStyle/>
          <a:p>
            <a:r>
              <a:rPr lang="en-US" dirty="0"/>
              <a:t>Stuff that would have gone in chassis pan need to be placed elsewhere, ideally light weight stuff</a:t>
            </a:r>
          </a:p>
          <a:p>
            <a:pPr lvl="1"/>
            <a:r>
              <a:rPr lang="en-US" dirty="0"/>
              <a:t>Vertical mounting planes preferable to horizontal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6" y="3032567"/>
            <a:ext cx="2800310" cy="3732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02" y="3032567"/>
            <a:ext cx="2800309" cy="373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26" y="2986269"/>
            <a:ext cx="2835042" cy="37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105400" y="3048000"/>
            <a:ext cx="3505200" cy="2286000"/>
          </a:xfrm>
          <a:prstGeom prst="triangle">
            <a:avLst>
              <a:gd name="adj" fmla="val 84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8229600" cy="1447800"/>
          </a:xfrm>
        </p:spPr>
        <p:txBody>
          <a:bodyPr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defRPr/>
            </a:pPr>
            <a:r>
              <a:rPr lang="en-US" sz="2400" dirty="0"/>
              <a:t>Robot naturally translates and rotates about its center of mass</a:t>
            </a:r>
          </a:p>
          <a:p>
            <a:pPr marL="848106" lvl="1" indent="-384048">
              <a:defRPr/>
            </a:pPr>
            <a:r>
              <a:rPr lang="en-US" sz="2000" dirty="0"/>
              <a:t>The 3-D balance point</a:t>
            </a:r>
          </a:p>
          <a:p>
            <a:pPr marL="448056" indent="-384048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</a:rPr>
              <a:t>Stability and Mobility</a:t>
            </a:r>
            <a:r>
              <a:rPr lang="en-US" sz="2400" dirty="0"/>
              <a:t> increases when CM is low and centered</a:t>
            </a:r>
          </a:p>
          <a:p>
            <a:pPr marL="848106" lvl="1" indent="-384048">
              <a:buFont typeface="Calibri" pitchFamily="34" charset="0"/>
              <a:buChar char="⁻"/>
              <a:defRPr/>
            </a:pPr>
            <a:r>
              <a:rPr lang="en-US" sz="2000" dirty="0"/>
              <a:t>Put light parts high as needed</a:t>
            </a:r>
          </a:p>
          <a:p>
            <a:pPr marL="848106" lvl="1" indent="-384048">
              <a:buFont typeface="Calibri" pitchFamily="34" charset="0"/>
              <a:buChar char="⁻"/>
              <a:defRPr/>
            </a:pPr>
            <a:r>
              <a:rPr lang="en-US" sz="2000" dirty="0"/>
              <a:t>Keep heavy parts 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5400" y="5334000"/>
            <a:ext cx="3505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5867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72400" y="5867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3733800"/>
            <a:ext cx="1066800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Battery motors pump, etc.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848600" y="42672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609600" y="3048000"/>
            <a:ext cx="3505200" cy="2286000"/>
          </a:xfrm>
          <a:prstGeom prst="triangle">
            <a:avLst>
              <a:gd name="adj" fmla="val 50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334000"/>
            <a:ext cx="3505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" y="5867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76600" y="5867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600" y="5410200"/>
            <a:ext cx="1981200" cy="6461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Battery motors pump, etc.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2209800" y="51816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00200" y="4572000"/>
            <a:ext cx="1524000" cy="3698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Ms. Mobile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5562600"/>
            <a:ext cx="1219200" cy="3698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Mr. Tippy</a:t>
            </a:r>
          </a:p>
        </p:txBody>
      </p:sp>
    </p:spTree>
    <p:extLst>
      <p:ext uri="{BB962C8B-B14F-4D97-AF65-F5344CB8AC3E}">
        <p14:creationId xmlns:p14="http://schemas.microsoft.com/office/powerpoint/2010/main" val="138796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Chassis / Drive Train?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Chassis (</a:t>
            </a:r>
            <a:r>
              <a:rPr lang="en-US" i="1" dirty="0"/>
              <a:t>Merriam Webster Online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supporting frame of a structure (as an automobile, television, </a:t>
            </a:r>
            <a:r>
              <a:rPr lang="en-US" i="1" dirty="0"/>
              <a:t>or robot</a:t>
            </a:r>
            <a:r>
              <a:rPr lang="en-US" dirty="0"/>
              <a:t>)</a:t>
            </a:r>
          </a:p>
          <a:p>
            <a:r>
              <a:rPr lang="en-US" dirty="0"/>
              <a:t>Drive Train (</a:t>
            </a:r>
            <a:r>
              <a:rPr lang="en-US" i="1" dirty="0"/>
              <a:t>Mr. Milnes’ Definition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assembled parts </a:t>
            </a:r>
            <a:r>
              <a:rPr lang="en-US" i="1" dirty="0"/>
              <a:t>including motors, gearboxes, gears, chains, belts, wheels </a:t>
            </a:r>
            <a:r>
              <a:rPr lang="en-US" dirty="0"/>
              <a:t>that make a vehicle move</a:t>
            </a:r>
          </a:p>
        </p:txBody>
      </p:sp>
    </p:spTree>
    <p:extLst>
      <p:ext uri="{BB962C8B-B14F-4D97-AF65-F5344CB8AC3E}">
        <p14:creationId xmlns:p14="http://schemas.microsoft.com/office/powerpoint/2010/main" val="4498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Ideally for a closed chassis robot battery would be in the center of the robot on the chassis pan</a:t>
            </a:r>
          </a:p>
          <a:p>
            <a:r>
              <a:rPr lang="en-US" dirty="0"/>
              <a:t>If not possible (many open chassis designs) compensate by moving other heavy objects to counterbalance battery</a:t>
            </a:r>
          </a:p>
          <a:p>
            <a:pPr lvl="1"/>
            <a:r>
              <a:rPr lang="en-US" dirty="0"/>
              <a:t>For instance drive gearboxes and motors</a:t>
            </a:r>
          </a:p>
          <a:p>
            <a:pPr lvl="1"/>
            <a:r>
              <a:rPr lang="en-US" dirty="0"/>
              <a:t>Always keep battery low!!</a:t>
            </a:r>
          </a:p>
        </p:txBody>
      </p:sp>
    </p:spTree>
    <p:extLst>
      <p:ext uri="{BB962C8B-B14F-4D97-AF65-F5344CB8AC3E}">
        <p14:creationId xmlns:p14="http://schemas.microsoft.com/office/powerpoint/2010/main" val="2239993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Chassis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Choose </a:t>
            </a:r>
            <a:r>
              <a:rPr lang="en-US" u="sng" dirty="0"/>
              <a:t>Narrow or Wide Chassis</a:t>
            </a:r>
            <a:r>
              <a:rPr lang="en-US" dirty="0"/>
              <a:t> based on your chosen game strategy / chosen manipulators</a:t>
            </a:r>
          </a:p>
          <a:p>
            <a:r>
              <a:rPr lang="en-US" dirty="0"/>
              <a:t>Construct chassis out of </a:t>
            </a:r>
            <a:r>
              <a:rPr lang="en-US" u="sng" dirty="0"/>
              <a:t>aluminum parts</a:t>
            </a:r>
          </a:p>
          <a:p>
            <a:r>
              <a:rPr lang="en-US" dirty="0"/>
              <a:t>Choose COTS or Custom (CAD / Machine Shop) based on your team’s experience level</a:t>
            </a:r>
          </a:p>
          <a:p>
            <a:pPr lvl="1"/>
            <a:r>
              <a:rPr lang="en-US" dirty="0"/>
              <a:t>Avoid trying something you haven’t already done in previous years or in the offseason</a:t>
            </a:r>
          </a:p>
          <a:p>
            <a:r>
              <a:rPr lang="en-US" dirty="0"/>
              <a:t>Place </a:t>
            </a:r>
            <a:r>
              <a:rPr lang="en-US" u="sng" dirty="0"/>
              <a:t>pan at bottom of chassis</a:t>
            </a:r>
            <a:r>
              <a:rPr lang="en-US" dirty="0"/>
              <a:t> for mounting stuff if closed chassis</a:t>
            </a:r>
          </a:p>
          <a:p>
            <a:r>
              <a:rPr lang="en-US" dirty="0"/>
              <a:t>Consider </a:t>
            </a:r>
            <a:r>
              <a:rPr lang="en-US" u="sng" dirty="0"/>
              <a:t>open chassis</a:t>
            </a:r>
            <a:r>
              <a:rPr lang="en-US" dirty="0"/>
              <a:t> when game pieces </a:t>
            </a:r>
            <a:r>
              <a:rPr lang="en-US" u="sng" dirty="0"/>
              <a:t>are on floor</a:t>
            </a:r>
          </a:p>
          <a:p>
            <a:pPr lvl="1"/>
            <a:r>
              <a:rPr lang="en-US" dirty="0"/>
              <a:t>Place electronics / pneumatics on </a:t>
            </a:r>
            <a:r>
              <a:rPr lang="en-US" u="sng" dirty="0"/>
              <a:t>vertical planes</a:t>
            </a:r>
          </a:p>
          <a:p>
            <a:r>
              <a:rPr lang="en-US" dirty="0"/>
              <a:t>Keep center of mass low and centered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Drive Train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Make That Robot Move!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 Train –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Motors</a:t>
            </a:r>
          </a:p>
          <a:p>
            <a:pPr lvl="1"/>
            <a:r>
              <a:rPr lang="en-US" dirty="0"/>
              <a:t>Converts electrical power to mechanical power at </a:t>
            </a:r>
            <a:r>
              <a:rPr lang="en-US" u="sng" dirty="0"/>
              <a:t>low torque and high speed</a:t>
            </a:r>
          </a:p>
          <a:p>
            <a:r>
              <a:rPr lang="en-US" dirty="0"/>
              <a:t>Gearbox</a:t>
            </a:r>
          </a:p>
          <a:p>
            <a:pPr lvl="1"/>
            <a:r>
              <a:rPr lang="en-US" dirty="0"/>
              <a:t>Converts mechanical power to </a:t>
            </a:r>
            <a:r>
              <a:rPr lang="en-US" u="sng" dirty="0"/>
              <a:t>higher torque and lower speed</a:t>
            </a:r>
          </a:p>
          <a:p>
            <a:r>
              <a:rPr lang="en-US" dirty="0"/>
              <a:t>Chain, Belt, or Gears</a:t>
            </a:r>
          </a:p>
          <a:p>
            <a:pPr lvl="1"/>
            <a:r>
              <a:rPr lang="en-US" dirty="0"/>
              <a:t>Transmits </a:t>
            </a:r>
            <a:r>
              <a:rPr lang="en-US" u="sng" dirty="0"/>
              <a:t>mechanical power to wheels</a:t>
            </a:r>
          </a:p>
          <a:p>
            <a:r>
              <a:rPr lang="en-US" dirty="0"/>
              <a:t>Wheels, Tracks</a:t>
            </a:r>
          </a:p>
          <a:p>
            <a:pPr lvl="1"/>
            <a:r>
              <a:rPr lang="en-US" dirty="0"/>
              <a:t>Rotate to </a:t>
            </a:r>
            <a:r>
              <a:rPr lang="en-US" u="sng" dirty="0"/>
              <a:t>move the robot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System - Motors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017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CIM</a:t>
            </a:r>
          </a:p>
          <a:p>
            <a:pPr lvl="1"/>
            <a:r>
              <a:rPr lang="en-US" dirty="0"/>
              <a:t>#1 Choice – Rugged and made for continuous usage</a:t>
            </a:r>
          </a:p>
          <a:p>
            <a:r>
              <a:rPr lang="en-US" dirty="0"/>
              <a:t>Other alternatives</a:t>
            </a:r>
          </a:p>
          <a:p>
            <a:pPr lvl="1"/>
            <a:r>
              <a:rPr lang="en-US" dirty="0"/>
              <a:t>RS 775 or 550 with CIM-</a:t>
            </a:r>
            <a:r>
              <a:rPr lang="en-US" dirty="0" err="1"/>
              <a:t>ile</a:t>
            </a:r>
            <a:r>
              <a:rPr lang="en-US" dirty="0"/>
              <a:t> adaptor or Mini-CIM</a:t>
            </a:r>
          </a:p>
          <a:p>
            <a:pPr lvl="2"/>
            <a:r>
              <a:rPr lang="en-US" dirty="0"/>
              <a:t>Used when some CIMs are needed for heavy duty manipulators</a:t>
            </a:r>
          </a:p>
          <a:p>
            <a:pPr lvl="2"/>
            <a:r>
              <a:rPr lang="en-US" dirty="0"/>
              <a:t>Used to increase robot traction if not needed for manipulators</a:t>
            </a:r>
          </a:p>
        </p:txBody>
      </p:sp>
      <p:pic>
        <p:nvPicPr>
          <p:cNvPr id="5" name="Picture 4" descr="C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8713" y="1483178"/>
            <a:ext cx="2173516" cy="2173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78914" y="1792513"/>
            <a:ext cx="158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CIM Motor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97284" y="3345542"/>
            <a:ext cx="1714596" cy="2181608"/>
            <a:chOff x="6193970" y="3635828"/>
            <a:chExt cx="1714596" cy="2181608"/>
          </a:xfrm>
        </p:grpSpPr>
        <p:pic>
          <p:nvPicPr>
            <p:cNvPr id="6" name="Picture 5" descr="CIMi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3970" y="3875314"/>
              <a:ext cx="1531257" cy="153125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15313" y="5355771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CIMile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2513" y="3635828"/>
              <a:ext cx="1036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RS 550</a:t>
              </a:r>
            </a:p>
          </p:txBody>
        </p:sp>
      </p:grpSp>
      <p:pic>
        <p:nvPicPr>
          <p:cNvPr id="11" name="Picture 10" descr="MiniC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1200" y="4818743"/>
            <a:ext cx="1676400" cy="167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84571" y="618308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Mini CIM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 System - Gearboxes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COTS</a:t>
            </a:r>
          </a:p>
          <a:p>
            <a:pPr lvl="1"/>
            <a:r>
              <a:rPr lang="en-US" dirty="0" err="1"/>
              <a:t>AndyMark</a:t>
            </a:r>
            <a:r>
              <a:rPr lang="en-US" dirty="0"/>
              <a:t> and </a:t>
            </a:r>
            <a:r>
              <a:rPr lang="en-US" dirty="0" err="1"/>
              <a:t>VexPro</a:t>
            </a:r>
            <a:endParaRPr lang="en-US" dirty="0"/>
          </a:p>
          <a:p>
            <a:pPr lvl="1"/>
            <a:r>
              <a:rPr lang="en-US" dirty="0"/>
              <a:t>Single Speed or Dual Speed (shifting)</a:t>
            </a:r>
          </a:p>
          <a:p>
            <a:pPr lvl="1"/>
            <a:r>
              <a:rPr lang="en-US" dirty="0"/>
              <a:t>2 or 3 motor versions</a:t>
            </a:r>
          </a:p>
          <a:p>
            <a:r>
              <a:rPr lang="en-US" dirty="0"/>
              <a:t>Custom</a:t>
            </a:r>
          </a:p>
          <a:p>
            <a:pPr lvl="1"/>
            <a:r>
              <a:rPr lang="en-US" dirty="0"/>
              <a:t>Only if you have already built one in the off-season</a:t>
            </a:r>
          </a:p>
          <a:p>
            <a:pPr lvl="1"/>
            <a:r>
              <a:rPr lang="en-US" dirty="0"/>
              <a:t>Can have parts custom machined quickly</a:t>
            </a:r>
          </a:p>
          <a:p>
            <a:pPr lvl="1"/>
            <a:r>
              <a:rPr lang="en-US" dirty="0"/>
              <a:t>Not recommended for small, rookie, or inexperienced teams!!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Speed vs. Shifting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Single Speed Gear Boxes are simpler </a:t>
            </a:r>
          </a:p>
          <a:p>
            <a:pPr lvl="1"/>
            <a:r>
              <a:rPr lang="en-US" dirty="0"/>
              <a:t>But you have to choose a single speed / torque range</a:t>
            </a:r>
          </a:p>
          <a:p>
            <a:pPr lvl="2"/>
            <a:r>
              <a:rPr lang="en-US" dirty="0"/>
              <a:t>Fast speed and low torque – offensive robot</a:t>
            </a:r>
          </a:p>
          <a:p>
            <a:pPr lvl="2"/>
            <a:r>
              <a:rPr lang="en-US" dirty="0"/>
              <a:t>Medium speed / medium torque – compromise robot</a:t>
            </a:r>
          </a:p>
          <a:p>
            <a:pPr lvl="2"/>
            <a:r>
              <a:rPr lang="en-US" dirty="0"/>
              <a:t>Low speed / high torque – defensive robot</a:t>
            </a:r>
          </a:p>
          <a:p>
            <a:r>
              <a:rPr lang="en-US" dirty="0"/>
              <a:t>Shifting is more complicated because of the need for pneumatic or electrical actuators</a:t>
            </a:r>
          </a:p>
          <a:p>
            <a:pPr lvl="1"/>
            <a:r>
              <a:rPr lang="en-US" dirty="0"/>
              <a:t>But can shift from high speed / low torque to low speed / high torque </a:t>
            </a:r>
          </a:p>
          <a:p>
            <a:pPr lvl="1"/>
            <a:r>
              <a:rPr lang="en-US" dirty="0"/>
              <a:t>Can play offense and defense equally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AndyMark</a:t>
            </a:r>
            <a:r>
              <a:rPr lang="en-US" dirty="0"/>
              <a:t> Single Speed Gearboxes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617" y="1639404"/>
            <a:ext cx="13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LJ Bevel Box </a:t>
            </a:r>
          </a:p>
        </p:txBody>
      </p:sp>
      <p:pic>
        <p:nvPicPr>
          <p:cNvPr id="6" name="Picture 5" descr="CIMPle 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3901" y="2194879"/>
            <a:ext cx="2070295" cy="1976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1525" y="1742050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CIMple</a:t>
            </a:r>
            <a:r>
              <a:rPr lang="en-US" b="1" dirty="0"/>
              <a:t> Box</a:t>
            </a:r>
          </a:p>
        </p:txBody>
      </p:sp>
      <p:pic>
        <p:nvPicPr>
          <p:cNvPr id="8" name="Picture 7" descr="ToughBox 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1024" y="2294500"/>
            <a:ext cx="2330348" cy="1771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9667" y="1753774"/>
            <a:ext cx="15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Toughbox</a:t>
            </a:r>
            <a:r>
              <a:rPr lang="en-US" b="1" dirty="0"/>
              <a:t> Mini</a:t>
            </a:r>
          </a:p>
        </p:txBody>
      </p:sp>
      <p:pic>
        <p:nvPicPr>
          <p:cNvPr id="10" name="Picture 9" descr="Nano Tube 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6583" y="4641043"/>
            <a:ext cx="2447779" cy="1977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5932" y="4274235"/>
            <a:ext cx="150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Nano</a:t>
            </a:r>
            <a:r>
              <a:rPr lang="en-US" b="1" dirty="0"/>
              <a:t> Tube 31</a:t>
            </a:r>
          </a:p>
        </p:txBody>
      </p:sp>
      <p:pic>
        <p:nvPicPr>
          <p:cNvPr id="12" name="Picture 11" descr="Nano Tube 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4657" y="4614203"/>
            <a:ext cx="1857228" cy="1857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9328" y="4370365"/>
            <a:ext cx="150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Nano</a:t>
            </a:r>
            <a:r>
              <a:rPr lang="en-US" b="1" dirty="0"/>
              <a:t> Tube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8512" y="4429537"/>
            <a:ext cx="121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EVO Slim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2686" y="3606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$59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238" y="61020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$129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41143" y="368662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$89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0114" y="56388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$281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6457" y="56315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$286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7C0D72-86AB-4719-B4C6-37FA0C68DD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1" y="4741182"/>
            <a:ext cx="1877667" cy="187766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1CA514F-C784-49B2-8680-861851E488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3" y="2248833"/>
            <a:ext cx="1877667" cy="18776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1257" y="3454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$110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AndyMark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Choices</a:t>
            </a:r>
          </a:p>
          <a:p>
            <a:r>
              <a:rPr lang="en-US" dirty="0" err="1"/>
              <a:t>AndyMark</a:t>
            </a:r>
            <a:r>
              <a:rPr lang="en-US" dirty="0"/>
              <a:t> gearboxes generally use US Digital Encoders</a:t>
            </a:r>
          </a:p>
          <a:p>
            <a:pPr lvl="1"/>
            <a:r>
              <a:rPr lang="en-US" dirty="0"/>
              <a:t>US Digital encoders can be finicky!!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Digital Encoder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6917" y="3151164"/>
            <a:ext cx="4447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Some people swear by them!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Some people swear about them!</a:t>
            </a:r>
          </a:p>
        </p:txBody>
      </p:sp>
      <p:pic>
        <p:nvPicPr>
          <p:cNvPr id="6" name="Picture 5" descr="E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688" y="1875517"/>
            <a:ext cx="3277053" cy="3277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1086" y="499291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$42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Chassis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Foundation for Everything!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VexPro</a:t>
            </a:r>
            <a:r>
              <a:rPr lang="en-US" dirty="0"/>
              <a:t> Single Speed Gearboxes</a:t>
            </a:r>
          </a:p>
        </p:txBody>
      </p:sp>
      <p:pic>
        <p:nvPicPr>
          <p:cNvPr id="4" name="Picture 3" descr="Single Speed Single Red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832" y="2011679"/>
            <a:ext cx="2039816" cy="2039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015" y="1730326"/>
            <a:ext cx="303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Single Speed Single Reduction</a:t>
            </a:r>
          </a:p>
        </p:txBody>
      </p:sp>
      <p:pic>
        <p:nvPicPr>
          <p:cNvPr id="7" name="Picture 6" descr="Single Speed Double Redu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0002" y="1969476"/>
            <a:ext cx="1856935" cy="1856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7451" y="1727983"/>
            <a:ext cx="315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Single Speed Double Reduction</a:t>
            </a:r>
          </a:p>
        </p:txBody>
      </p:sp>
      <p:pic>
        <p:nvPicPr>
          <p:cNvPr id="25" name="Picture 24" descr="SS W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2988" y="4160519"/>
            <a:ext cx="2697481" cy="26974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12720" y="4021016"/>
            <a:ext cx="307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Single Speed West Coast Drive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1314" y="33382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00" y="2757714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CIM Only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285" y="35052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$65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5485" y="582022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$90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VexPro</a:t>
            </a:r>
            <a:r>
              <a:rPr lang="en-US" dirty="0"/>
              <a:t> SS Gearboxes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as heavy duty as the </a:t>
            </a:r>
            <a:r>
              <a:rPr lang="en-US" dirty="0" err="1"/>
              <a:t>Toughbox</a:t>
            </a:r>
            <a:endParaRPr lang="en-US" dirty="0"/>
          </a:p>
          <a:p>
            <a:pPr lvl="1"/>
            <a:r>
              <a:rPr lang="en-US" dirty="0"/>
              <a:t>Support long shafts!!</a:t>
            </a:r>
          </a:p>
          <a:p>
            <a:pPr lvl="1"/>
            <a:r>
              <a:rPr lang="en-US" dirty="0"/>
              <a:t>But very affordable!!</a:t>
            </a:r>
          </a:p>
          <a:p>
            <a:r>
              <a:rPr lang="en-US" dirty="0"/>
              <a:t>Use </a:t>
            </a:r>
            <a:r>
              <a:rPr lang="en-US" dirty="0" err="1"/>
              <a:t>Greyhill</a:t>
            </a:r>
            <a:r>
              <a:rPr lang="en-US" dirty="0"/>
              <a:t> 63R Mechanical Encoder</a:t>
            </a:r>
          </a:p>
          <a:p>
            <a:pPr lvl="1"/>
            <a:r>
              <a:rPr lang="en-US" dirty="0"/>
              <a:t>Very reliable and easy to use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1746" name="Picture 2" descr="http://media.digikey.com/Photos/Grayhill%20Photos/63R%20S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795" y="4180131"/>
            <a:ext cx="2677868" cy="26778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37943" y="5384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$56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VexPro</a:t>
            </a:r>
            <a:r>
              <a:rPr lang="en-US" dirty="0"/>
              <a:t> Single Reduction Clamping Gearbox</a:t>
            </a:r>
          </a:p>
        </p:txBody>
      </p:sp>
      <p:pic>
        <p:nvPicPr>
          <p:cNvPr id="160772" name="Picture 4" descr="http://www.vexrobotics.com/media/catalog/product/cache/11/image/5e06319eda06f020e43594a9c230972d/2/1/217-4156-application-re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381" y="2152356"/>
            <a:ext cx="4353657" cy="4353657"/>
          </a:xfrm>
          <a:prstGeom prst="rect">
            <a:avLst/>
          </a:prstGeom>
          <a:noFill/>
        </p:spPr>
      </p:pic>
      <p:pic>
        <p:nvPicPr>
          <p:cNvPr id="160774" name="Picture 6" descr="http://www.vexrobotics.com/media/catalog/product/cache/11/image/5e06319eda06f020e43594a9c230972d/2/1/217-4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50" y="2433710"/>
            <a:ext cx="3674746" cy="3674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VexPro</a:t>
            </a:r>
            <a:r>
              <a:rPr lang="en-US" dirty="0"/>
              <a:t> Single Reduction Clamping Gearbox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to use 1” x 2” </a:t>
            </a:r>
            <a:r>
              <a:rPr lang="en-US" dirty="0" err="1"/>
              <a:t>Versaframe</a:t>
            </a:r>
            <a:r>
              <a:rPr lang="en-US" dirty="0"/>
              <a:t> tube or equivalent.</a:t>
            </a:r>
          </a:p>
          <a:p>
            <a:r>
              <a:rPr lang="en-US" dirty="0"/>
              <a:t>If so, may be a good choice in a single speed gearbox since it is very light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VO Shif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276" y="1958877"/>
            <a:ext cx="2699657" cy="26996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176" y="4585963"/>
            <a:ext cx="23047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EVO Shifter</a:t>
            </a:r>
          </a:p>
          <a:p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2 or 3 CIM Variants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Machined to AM14U</a:t>
            </a:r>
          </a:p>
          <a:p>
            <a:r>
              <a:rPr lang="en-US" b="1" dirty="0"/>
              <a:t>   Bolt Pattern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Multiple Gear Ratios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Sells for $325</a:t>
            </a:r>
          </a:p>
        </p:txBody>
      </p:sp>
      <p:pic>
        <p:nvPicPr>
          <p:cNvPr id="13" name="Picture 12" descr="SuperSonic Shif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6885" y="2307220"/>
            <a:ext cx="2369457" cy="23694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4755" y="4549676"/>
            <a:ext cx="2751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Super Sonic Shifter</a:t>
            </a:r>
          </a:p>
          <a:p>
            <a:pPr algn="ctr"/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2 or 3 CIM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Simple Rectangular</a:t>
            </a:r>
          </a:p>
          <a:p>
            <a:r>
              <a:rPr lang="en-US" b="1" dirty="0"/>
              <a:t>   Bolt pattern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Fixed High / Low</a:t>
            </a:r>
          </a:p>
          <a:p>
            <a:r>
              <a:rPr lang="en-US" b="1" dirty="0"/>
              <a:t>  Ratios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Sells for $319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2591" y="4542420"/>
            <a:ext cx="2287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Sonic Shifter</a:t>
            </a:r>
          </a:p>
          <a:p>
            <a:pPr algn="ctr"/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2 CIM only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Multiple Gear Ratios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Sells for $279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AndyMark</a:t>
            </a:r>
            <a:r>
              <a:rPr lang="en-US" dirty="0"/>
              <a:t> Shifting Gearboxes</a:t>
            </a:r>
          </a:p>
        </p:txBody>
      </p:sp>
      <p:pic>
        <p:nvPicPr>
          <p:cNvPr id="2124" name="Picture 76" descr="http://www.andymark.com/v/vspfiles/templates/151/images/clear1x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  <p:pic>
        <p:nvPicPr>
          <p:cNvPr id="2126" name="Picture 78" descr="http://www.andymark.com/v/vspfiles/templates/151/images/clear1x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  <p:pic>
        <p:nvPicPr>
          <p:cNvPr id="2128" name="Picture 80" descr="http://www.andymark.com/v/vspfiles/templates/151/images/clear1x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  <p:pic>
        <p:nvPicPr>
          <p:cNvPr id="2141" name="Picture 93" descr="http://www.andymark.com/v/vspfiles/templates/151/images/clear1x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77142" y="1640114"/>
            <a:ext cx="4656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Extremely Rugged Designs</a:t>
            </a:r>
          </a:p>
        </p:txBody>
      </p:sp>
      <p:pic>
        <p:nvPicPr>
          <p:cNvPr id="18" name="Picture 17" descr="Sonic Shif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1686" y="2278743"/>
            <a:ext cx="2210254" cy="221025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AndyMark</a:t>
            </a:r>
            <a:r>
              <a:rPr lang="en-US" dirty="0"/>
              <a:t> Shifting Gearboxes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Heavy Duty</a:t>
            </a:r>
          </a:p>
          <a:p>
            <a:pPr lvl="1"/>
            <a:r>
              <a:rPr lang="en-US" dirty="0"/>
              <a:t>Typically don’t need shaft support</a:t>
            </a:r>
          </a:p>
          <a:p>
            <a:r>
              <a:rPr lang="en-US" dirty="0"/>
              <a:t>Use US Digital Encoders</a:t>
            </a:r>
          </a:p>
          <a:p>
            <a:pPr lvl="1"/>
            <a:r>
              <a:rPr lang="en-US" dirty="0"/>
              <a:t>Light Duty</a:t>
            </a:r>
          </a:p>
          <a:p>
            <a:r>
              <a:rPr lang="en-US" dirty="0"/>
              <a:t>Servo and Pneumatic Shifting</a:t>
            </a:r>
          </a:p>
          <a:p>
            <a:pPr lvl="1"/>
            <a:r>
              <a:rPr lang="en-US" dirty="0"/>
              <a:t>Servo will not support shifting on the fly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st Coast Dr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857" y="2336800"/>
            <a:ext cx="2413000" cy="241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VexPro</a:t>
            </a:r>
            <a:r>
              <a:rPr lang="en-US" dirty="0"/>
              <a:t> Shifting Gearboxes</a:t>
            </a:r>
          </a:p>
        </p:txBody>
      </p:sp>
      <p:pic>
        <p:nvPicPr>
          <p:cNvPr id="6" name="Picture 5" descr="3cimballshif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4351" y="2473511"/>
            <a:ext cx="2254348" cy="2254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6676" y="1915327"/>
            <a:ext cx="183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 CIM Ball Shifter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6212" y="1815402"/>
            <a:ext cx="219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West Coast Products </a:t>
            </a:r>
          </a:p>
          <a:p>
            <a:pPr algn="ctr"/>
            <a:r>
              <a:rPr lang="en-US" b="1" dirty="0"/>
              <a:t>Dog Shifter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3371" y="41946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371" y="44341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343" y="5442857"/>
            <a:ext cx="741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More Affordable than </a:t>
            </a:r>
            <a:r>
              <a:rPr lang="en-US" sz="2000" b="1" dirty="0" err="1">
                <a:solidFill>
                  <a:srgbClr val="0000FF"/>
                </a:solidFill>
              </a:rPr>
              <a:t>AndyMark</a:t>
            </a:r>
            <a:r>
              <a:rPr lang="en-US" sz="2000" b="1" dirty="0">
                <a:solidFill>
                  <a:srgbClr val="0000FF"/>
                </a:solidFill>
              </a:rPr>
              <a:t> two speed shifters, but lighter duty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VexPro</a:t>
            </a:r>
            <a:r>
              <a:rPr lang="en-US" dirty="0"/>
              <a:t> Shifting Gearboxes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as heavy duty as </a:t>
            </a:r>
            <a:r>
              <a:rPr lang="en-US" dirty="0" err="1"/>
              <a:t>AndyMark</a:t>
            </a:r>
            <a:endParaRPr lang="en-US" dirty="0"/>
          </a:p>
          <a:p>
            <a:pPr lvl="1"/>
            <a:r>
              <a:rPr lang="en-US" dirty="0"/>
              <a:t>Very attractively priced</a:t>
            </a:r>
          </a:p>
          <a:p>
            <a:pPr lvl="1"/>
            <a:r>
              <a:rPr lang="en-US" u="sng" dirty="0"/>
              <a:t>Will have to support long shafts</a:t>
            </a:r>
            <a:r>
              <a:rPr lang="en-US" dirty="0"/>
              <a:t>!</a:t>
            </a:r>
          </a:p>
          <a:p>
            <a:r>
              <a:rPr lang="en-US" dirty="0"/>
              <a:t>Pneumatic Shifting Only</a:t>
            </a:r>
          </a:p>
          <a:p>
            <a:pPr lvl="1"/>
            <a:r>
              <a:rPr lang="en-US" dirty="0"/>
              <a:t>Guaranteed shift on the fly</a:t>
            </a:r>
          </a:p>
          <a:p>
            <a:r>
              <a:rPr lang="en-US" dirty="0"/>
              <a:t>Uses Mechanical </a:t>
            </a:r>
            <a:r>
              <a:rPr lang="en-US" dirty="0" err="1"/>
              <a:t>Greyhill</a:t>
            </a:r>
            <a:r>
              <a:rPr lang="en-US" dirty="0"/>
              <a:t> 63R Encoder</a:t>
            </a:r>
          </a:p>
          <a:p>
            <a:pPr lvl="1"/>
            <a:r>
              <a:rPr lang="en-US" dirty="0"/>
              <a:t>Very reliable and easy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4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Belts</a:t>
            </a:r>
          </a:p>
          <a:p>
            <a:pPr lvl="1"/>
            <a:r>
              <a:rPr lang="en-US" dirty="0"/>
              <a:t>Efficient and grease free</a:t>
            </a:r>
          </a:p>
          <a:p>
            <a:pPr lvl="1"/>
            <a:r>
              <a:rPr lang="en-US" dirty="0"/>
              <a:t>Can’t change length </a:t>
            </a:r>
          </a:p>
          <a:p>
            <a:pPr lvl="1"/>
            <a:r>
              <a:rPr lang="en-US" dirty="0"/>
              <a:t>Use either canned design (AM14U) or be very precise in designing (flexible wheel location)</a:t>
            </a:r>
          </a:p>
          <a:p>
            <a:pPr lvl="1"/>
            <a:r>
              <a:rPr lang="en-US" dirty="0"/>
              <a:t>Requires pulleys that match belts used</a:t>
            </a:r>
          </a:p>
          <a:p>
            <a:r>
              <a:rPr lang="en-US" dirty="0"/>
              <a:t>Chains</a:t>
            </a:r>
          </a:p>
          <a:p>
            <a:pPr lvl="1"/>
            <a:r>
              <a:rPr lang="en-US" dirty="0"/>
              <a:t>Can “break chain” to change length</a:t>
            </a:r>
          </a:p>
          <a:p>
            <a:pPr lvl="1"/>
            <a:r>
              <a:rPr lang="en-US" dirty="0"/>
              <a:t>Difficult to get perfect length even using half links -&gt;</a:t>
            </a:r>
          </a:p>
          <a:p>
            <a:pPr lvl="2"/>
            <a:r>
              <a:rPr lang="en-US" dirty="0"/>
              <a:t>Chain </a:t>
            </a:r>
            <a:r>
              <a:rPr lang="en-US" dirty="0" err="1"/>
              <a:t>Tensioner</a:t>
            </a:r>
            <a:endParaRPr lang="en-US" dirty="0"/>
          </a:p>
          <a:p>
            <a:pPr lvl="2"/>
            <a:r>
              <a:rPr lang="en-US" dirty="0"/>
              <a:t>Axle Position Adjuster</a:t>
            </a:r>
          </a:p>
          <a:p>
            <a:pPr lvl="3"/>
            <a:r>
              <a:rPr lang="en-US" dirty="0"/>
              <a:t>FRC Specific</a:t>
            </a:r>
          </a:p>
          <a:p>
            <a:pPr lvl="3"/>
            <a:r>
              <a:rPr lang="en-US" dirty="0"/>
              <a:t>Pillow Blocks</a:t>
            </a:r>
          </a:p>
        </p:txBody>
      </p:sp>
      <p:pic>
        <p:nvPicPr>
          <p:cNvPr id="4" name="Picture 3" descr="Be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6543" y="1267052"/>
            <a:ext cx="1933449" cy="1519691"/>
          </a:xfrm>
          <a:prstGeom prst="rect">
            <a:avLst/>
          </a:prstGeom>
        </p:spPr>
      </p:pic>
      <p:pic>
        <p:nvPicPr>
          <p:cNvPr id="5" name="Picture 4" descr="Ch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9228" y="5140779"/>
            <a:ext cx="1717221" cy="171722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</a:t>
            </a:r>
            <a:r>
              <a:rPr lang="en-US" dirty="0" err="1"/>
              <a:t>Tensioners</a:t>
            </a:r>
            <a:endParaRPr lang="en-US" dirty="0"/>
          </a:p>
        </p:txBody>
      </p:sp>
      <p:pic>
        <p:nvPicPr>
          <p:cNvPr id="11" name="Picture 10" descr="Adjustable A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213" y="1857827"/>
            <a:ext cx="2576456" cy="19510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9257" y="4281715"/>
            <a:ext cx="1700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Adjustable Arm</a:t>
            </a:r>
          </a:p>
          <a:p>
            <a:r>
              <a:rPr lang="en-US" b="1" dirty="0"/>
              <a:t>Chain </a:t>
            </a:r>
            <a:r>
              <a:rPr lang="en-US" b="1" dirty="0" err="1"/>
              <a:t>Tensioner</a:t>
            </a:r>
            <a:endParaRPr lang="en-US" b="1" dirty="0"/>
          </a:p>
        </p:txBody>
      </p:sp>
      <p:pic>
        <p:nvPicPr>
          <p:cNvPr id="13" name="Picture 12" descr="Floating Chain Tensio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1828" y="2148114"/>
            <a:ext cx="2489815" cy="14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53543" y="4274458"/>
            <a:ext cx="15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Floating Chain</a:t>
            </a:r>
          </a:p>
          <a:p>
            <a:pPr algn="ctr"/>
            <a:r>
              <a:rPr lang="en-US" b="1" dirty="0" err="1"/>
              <a:t>Tensioner</a:t>
            </a:r>
            <a:endParaRPr lang="en-US" b="1" dirty="0"/>
          </a:p>
        </p:txBody>
      </p:sp>
      <p:pic>
        <p:nvPicPr>
          <p:cNvPr id="15" name="Picture 14" descr="Floating Ring Tensio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0085" y="2204584"/>
            <a:ext cx="3088489" cy="1409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79073" y="4252687"/>
            <a:ext cx="1743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Ring or Sprocket</a:t>
            </a:r>
          </a:p>
          <a:p>
            <a:pPr algn="ctr"/>
            <a:r>
              <a:rPr lang="en-US" b="1" dirty="0" err="1"/>
              <a:t>Tensioner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1" y="5021943"/>
            <a:ext cx="8403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Available at McMaster Carr </a:t>
            </a:r>
            <a:r>
              <a:rPr lang="en-US" sz="2800" b="1" dirty="0">
                <a:hlinkClick r:id="rId5"/>
              </a:rPr>
              <a:t>https://www.mcmaster.com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/>
              <a:t>The “Industrial Wal-Mart”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Chassis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Rectangular is the #1 choice of FIRST teams</a:t>
            </a:r>
          </a:p>
          <a:p>
            <a:pPr lvl="1"/>
            <a:r>
              <a:rPr lang="en-US" dirty="0"/>
              <a:t>Simple to construct yet gives plenty of options</a:t>
            </a:r>
          </a:p>
          <a:p>
            <a:pPr lvl="1"/>
            <a:r>
              <a:rPr lang="en-US" dirty="0"/>
              <a:t>Biggest decision is </a:t>
            </a:r>
          </a:p>
          <a:p>
            <a:pPr lvl="2"/>
            <a:r>
              <a:rPr lang="en-US" dirty="0"/>
              <a:t>Narrow Robot – Wheels placed on longest sides</a:t>
            </a:r>
          </a:p>
          <a:p>
            <a:pPr lvl="2"/>
            <a:r>
              <a:rPr lang="en-US" dirty="0"/>
              <a:t>Wide Robot – Wheels placed on shortest sides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NarrowW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54" y="4047418"/>
            <a:ext cx="6449640" cy="24521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45195" y="6660426"/>
            <a:ext cx="254926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4995" y="6267561"/>
            <a:ext cx="191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 of Travel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903632" y="4467692"/>
            <a:ext cx="0" cy="186382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7337286" y="5223094"/>
            <a:ext cx="191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 of Travel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Axle Position Adjusters for FRC</a:t>
            </a:r>
          </a:p>
        </p:txBody>
      </p:sp>
      <p:pic>
        <p:nvPicPr>
          <p:cNvPr id="4" name="Picture 3" descr="VexPro Tensio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209" y="2419644"/>
            <a:ext cx="3865098" cy="3865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791" y="2672862"/>
            <a:ext cx="276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VexPro</a:t>
            </a:r>
            <a:r>
              <a:rPr lang="en-US" b="1" dirty="0"/>
              <a:t> Drive Bearing Block</a:t>
            </a:r>
          </a:p>
        </p:txBody>
      </p:sp>
      <p:pic>
        <p:nvPicPr>
          <p:cNvPr id="6" name="Picture 5" descr="221 Cam Sh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366" y="2439180"/>
            <a:ext cx="3251200" cy="183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2190" y="2037471"/>
            <a:ext cx="301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221 Robotics </a:t>
            </a:r>
            <a:r>
              <a:rPr lang="en-US" b="1" dirty="0" err="1"/>
              <a:t>RockBox</a:t>
            </a:r>
            <a:r>
              <a:rPr lang="en-US" b="1" dirty="0"/>
              <a:t> Chassis</a:t>
            </a:r>
          </a:p>
        </p:txBody>
      </p:sp>
      <p:pic>
        <p:nvPicPr>
          <p:cNvPr id="9" name="Picture 8" descr="219-cam_bolt_assemb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2141" y="4185138"/>
            <a:ext cx="2300849" cy="1689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7409" y="606317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Cam Bolt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Pillow Blocks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4078514"/>
            <a:ext cx="8229600" cy="2047649"/>
          </a:xfrm>
        </p:spPr>
        <p:txBody>
          <a:bodyPr/>
          <a:lstStyle/>
          <a:p>
            <a:r>
              <a:rPr lang="en-US" dirty="0"/>
              <a:t>Examples from McMaster Carr</a:t>
            </a:r>
          </a:p>
          <a:p>
            <a:r>
              <a:rPr lang="en-US" dirty="0"/>
              <a:t>Need to use 80-20 or Rev Extrusion to allow adjustment of axle location to tighten chain</a:t>
            </a:r>
          </a:p>
        </p:txBody>
      </p:sp>
      <p:pic>
        <p:nvPicPr>
          <p:cNvPr id="11" name="Picture 10" descr="Pillow Block Low Pro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94" y="2035175"/>
            <a:ext cx="2143125" cy="1162050"/>
          </a:xfrm>
          <a:prstGeom prst="rect">
            <a:avLst/>
          </a:prstGeom>
        </p:spPr>
      </p:pic>
      <p:pic>
        <p:nvPicPr>
          <p:cNvPr id="12" name="Picture 11" descr="Pillow Block Moun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25" y="1842034"/>
            <a:ext cx="2339975" cy="1582429"/>
          </a:xfrm>
          <a:prstGeom prst="rect">
            <a:avLst/>
          </a:prstGeom>
        </p:spPr>
      </p:pic>
      <p:pic>
        <p:nvPicPr>
          <p:cNvPr id="13" name="Picture 12" descr="Pillow Block Vibration Damp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4866" y="2007508"/>
            <a:ext cx="2295525" cy="133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058" y="3570515"/>
            <a:ext cx="125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 Profile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3563259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Mounted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4344" y="3512458"/>
            <a:ext cx="193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Vibration Damped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Transmission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3818"/>
          </a:xfrm>
        </p:spPr>
        <p:txBody>
          <a:bodyPr>
            <a:normAutofit/>
          </a:bodyPr>
          <a:lstStyle/>
          <a:p>
            <a:r>
              <a:rPr lang="en-US" dirty="0"/>
              <a:t>Gears</a:t>
            </a:r>
          </a:p>
          <a:p>
            <a:pPr lvl="1"/>
            <a:r>
              <a:rPr lang="en-US" dirty="0"/>
              <a:t>Very rugged but requires extreme precision if hand made</a:t>
            </a:r>
          </a:p>
          <a:p>
            <a:pPr lvl="1"/>
            <a:r>
              <a:rPr lang="en-US" dirty="0"/>
              <a:t>COTS solutions such as </a:t>
            </a:r>
            <a:r>
              <a:rPr lang="en-US" dirty="0" err="1"/>
              <a:t>Nano</a:t>
            </a:r>
            <a:r>
              <a:rPr lang="en-US" dirty="0"/>
              <a:t> Tube from </a:t>
            </a:r>
            <a:r>
              <a:rPr lang="en-US" dirty="0" err="1"/>
              <a:t>AndyMark</a:t>
            </a:r>
            <a:r>
              <a:rPr lang="en-US" dirty="0"/>
              <a:t> or </a:t>
            </a:r>
            <a:r>
              <a:rPr lang="en-US" dirty="0" err="1"/>
              <a:t>VexPro</a:t>
            </a:r>
            <a:r>
              <a:rPr lang="en-US" dirty="0"/>
              <a:t> Clamp On are attractive alternatives to hand made</a:t>
            </a:r>
          </a:p>
          <a:p>
            <a:pPr lvl="1"/>
            <a:r>
              <a:rPr lang="en-US" dirty="0"/>
              <a:t>Can be heavy if a lot of gears are used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ear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08" y="5082721"/>
            <a:ext cx="1775279" cy="1775279"/>
          </a:xfrm>
          <a:prstGeom prst="rect">
            <a:avLst/>
          </a:prstGeom>
        </p:spPr>
      </p:pic>
      <p:pic>
        <p:nvPicPr>
          <p:cNvPr id="5" name="Picture 4" descr="gear 24 Tee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0235" y="4970235"/>
            <a:ext cx="1887765" cy="1887765"/>
          </a:xfrm>
          <a:prstGeom prst="rect">
            <a:avLst/>
          </a:prstGeom>
        </p:spPr>
      </p:pic>
      <p:pic>
        <p:nvPicPr>
          <p:cNvPr id="6" name="Picture 5" descr="Gear 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5238" y="4484914"/>
            <a:ext cx="2378762" cy="237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3937981"/>
            <a:ext cx="3601357" cy="292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Transmission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29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Direct Drive</a:t>
            </a:r>
          </a:p>
          <a:p>
            <a:pPr lvl="1"/>
            <a:r>
              <a:rPr lang="en-US" dirty="0"/>
              <a:t>Used for centered wheel in West Coast Drive</a:t>
            </a:r>
          </a:p>
          <a:p>
            <a:pPr lvl="1"/>
            <a:r>
              <a:rPr lang="en-US" dirty="0"/>
              <a:t>Used for Omni, </a:t>
            </a:r>
            <a:r>
              <a:rPr lang="en-US" dirty="0" err="1"/>
              <a:t>Mecanum</a:t>
            </a:r>
            <a:r>
              <a:rPr lang="en-US" dirty="0"/>
              <a:t>, and Swerve Drive systems</a:t>
            </a:r>
          </a:p>
          <a:p>
            <a:pPr lvl="1"/>
            <a:r>
              <a:rPr lang="en-US" dirty="0"/>
              <a:t>Most reliable but  may require more gearboxes if used for all wheels</a:t>
            </a:r>
          </a:p>
          <a:p>
            <a:pPr lvl="1"/>
            <a:r>
              <a:rPr lang="en-US" dirty="0"/>
              <a:t>Mounting gearbox to frame to achieve direct drive can often be challenging</a:t>
            </a:r>
          </a:p>
          <a:p>
            <a:pPr lvl="2"/>
            <a:r>
              <a:rPr lang="en-US" dirty="0"/>
              <a:t>Consider mounting and axle support methods before buying a gearbox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9257" y="4513943"/>
            <a:ext cx="26254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VexPro</a:t>
            </a:r>
            <a:r>
              <a:rPr lang="en-US" sz="3200" b="1" dirty="0"/>
              <a:t> Direct </a:t>
            </a:r>
          </a:p>
          <a:p>
            <a:r>
              <a:rPr lang="en-US" sz="3200" b="1" dirty="0"/>
              <a:t>Drive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Wheels, Tracks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Rubber 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73600"/>
            <a:ext cx="8229600" cy="18142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Intermediate traction but allows some sideways skid for turning</a:t>
            </a:r>
          </a:p>
          <a:p>
            <a:r>
              <a:rPr lang="en-US" dirty="0"/>
              <a:t>Smaller rubber wheels are easier to turn (4”)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Rub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1432" y="1913206"/>
            <a:ext cx="2816138" cy="2619008"/>
          </a:xfrm>
          <a:prstGeom prst="rect">
            <a:avLst/>
          </a:prstGeom>
        </p:spPr>
      </p:pic>
      <p:pic>
        <p:nvPicPr>
          <p:cNvPr id="5" name="Picture 4" descr="colson_Wheels_T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2646" y="1997611"/>
            <a:ext cx="3099348" cy="2582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911" y="1899138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AndyMark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39995" y="185458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Colson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Traction 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Highest traction but resistance to side skidding can complicate turning</a:t>
            </a:r>
          </a:p>
          <a:p>
            <a:pPr lvl="2"/>
            <a:r>
              <a:rPr lang="en-US" dirty="0"/>
              <a:t>May choose traction wheels as center wheels and something else for front and back</a:t>
            </a:r>
          </a:p>
        </p:txBody>
      </p:sp>
      <p:pic>
        <p:nvPicPr>
          <p:cNvPr id="4" name="Picture 3" descr="Tr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163" y="2009822"/>
            <a:ext cx="2510740" cy="2154215"/>
          </a:xfrm>
          <a:prstGeom prst="rect">
            <a:avLst/>
          </a:prstGeom>
        </p:spPr>
      </p:pic>
      <p:pic>
        <p:nvPicPr>
          <p:cNvPr id="5" name="Picture 4" descr="Vex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093" y="1937825"/>
            <a:ext cx="2310618" cy="2310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317" y="1871003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AndyMark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32032" y="1868658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VexPro</a:t>
            </a:r>
            <a:endParaRPr lang="en-US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Pneumatic 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48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Intermediate Traction</a:t>
            </a:r>
          </a:p>
          <a:p>
            <a:r>
              <a:rPr lang="en-US" dirty="0"/>
              <a:t>Excellent for overcoming bumps or obstacles</a:t>
            </a:r>
          </a:p>
          <a:p>
            <a:r>
              <a:rPr lang="en-US" dirty="0"/>
              <a:t>Resistance to skidding can make turning somewhat difficult – may require extreme center wheel drop</a:t>
            </a:r>
          </a:p>
        </p:txBody>
      </p:sp>
      <p:pic>
        <p:nvPicPr>
          <p:cNvPr id="4" name="Picture 3" descr="Pneuma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9787" y="1287892"/>
            <a:ext cx="3202637" cy="2920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3550" y="1744395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AndyMark</a:t>
            </a:r>
            <a:endParaRPr lang="en-US" sz="28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 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Small rubber wheels mounted sideways</a:t>
            </a:r>
          </a:p>
          <a:p>
            <a:pPr lvl="1"/>
            <a:r>
              <a:rPr lang="en-US" dirty="0"/>
              <a:t>Intermediate traction forward but moves sideways freely so turning not a problem</a:t>
            </a:r>
          </a:p>
        </p:txBody>
      </p:sp>
      <p:pic>
        <p:nvPicPr>
          <p:cNvPr id="4" name="Picture 3" descr="Om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199" y="1961458"/>
            <a:ext cx="2803281" cy="2646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" y="170219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AndyMark</a:t>
            </a:r>
            <a:endParaRPr lang="en-US" b="1" dirty="0"/>
          </a:p>
        </p:txBody>
      </p:sp>
      <p:pic>
        <p:nvPicPr>
          <p:cNvPr id="6" name="Picture 5" descr="Omni V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886" y="1797146"/>
            <a:ext cx="2936631" cy="2936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5588" y="1685778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VexPro</a:t>
            </a:r>
            <a:endParaRPr lang="en-US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Mecanum</a:t>
            </a:r>
            <a:r>
              <a:rPr lang="en-US" dirty="0"/>
              <a:t> 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Skateboard wheels rotated 45</a:t>
            </a:r>
            <a:r>
              <a:rPr lang="en-US" dirty="0">
                <a:sym typeface="Symbol"/>
              </a:rPr>
              <a:t> to main wheel frame</a:t>
            </a:r>
          </a:p>
          <a:p>
            <a:pPr lvl="1"/>
            <a:r>
              <a:rPr lang="en-US" dirty="0">
                <a:sym typeface="Symbol"/>
              </a:rPr>
              <a:t>Requires an entire set to implement “</a:t>
            </a:r>
            <a:r>
              <a:rPr lang="en-US" dirty="0" err="1">
                <a:sym typeface="Symbol"/>
              </a:rPr>
              <a:t>Mecanum</a:t>
            </a:r>
            <a:r>
              <a:rPr lang="en-US" dirty="0">
                <a:sym typeface="Symbol"/>
              </a:rPr>
              <a:t> Drive” with rollers making a “X”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mecan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521" y="1575581"/>
            <a:ext cx="3067049" cy="3067049"/>
          </a:xfrm>
          <a:prstGeom prst="rect">
            <a:avLst/>
          </a:prstGeom>
        </p:spPr>
      </p:pic>
      <p:pic>
        <p:nvPicPr>
          <p:cNvPr id="60418" name="Picture 2" descr="8&quot; Mecanum Wheel - 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046" y="1617785"/>
            <a:ext cx="2912013" cy="29120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1692" y="1941342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AndyMark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317" y="1981201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VexPro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 or Wide?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Depends on the Game Being Played</a:t>
            </a:r>
          </a:p>
          <a:p>
            <a:pPr lvl="1"/>
            <a:r>
              <a:rPr lang="en-US" dirty="0"/>
              <a:t>Want chassis that will allow you to score the greatest number of points / game</a:t>
            </a:r>
          </a:p>
          <a:p>
            <a:pPr lvl="1"/>
            <a:r>
              <a:rPr lang="en-US" dirty="0"/>
              <a:t>Need to figure out your game strategy / manipulators to implement first</a:t>
            </a:r>
          </a:p>
          <a:p>
            <a:r>
              <a:rPr lang="en-US" dirty="0"/>
              <a:t>Example 2014 Game</a:t>
            </a:r>
          </a:p>
          <a:p>
            <a:pPr lvl="1"/>
            <a:r>
              <a:rPr lang="en-US" dirty="0"/>
              <a:t>Had a 24” diameter ball which you probably wanted to get on your robot so you could transport it and score it in a goal</a:t>
            </a:r>
          </a:p>
          <a:p>
            <a:pPr lvl="1"/>
            <a:r>
              <a:rPr lang="en-US" dirty="0"/>
              <a:t>Had a perimeter limit of 112”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Mecanum</a:t>
            </a:r>
            <a:r>
              <a:rPr lang="en-US" dirty="0"/>
              <a:t> Drive</a:t>
            </a:r>
          </a:p>
        </p:txBody>
      </p:sp>
      <p:pic>
        <p:nvPicPr>
          <p:cNvPr id="71682" name="Picture 2" descr="http://cdn3.volusion.com/vyfsn.knvgw/v/vspfiles/photos/am-0083-2.jpg?1406823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781" y="1695157"/>
            <a:ext cx="4762500" cy="47625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434905" y="1420837"/>
            <a:ext cx="6189784" cy="4979963"/>
            <a:chOff x="1434905" y="1420837"/>
            <a:chExt cx="6189784" cy="4979963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434905" y="2799471"/>
              <a:ext cx="6189784" cy="928467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75052" y="1420837"/>
              <a:ext cx="239151" cy="4979963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Mecanum</a:t>
            </a:r>
            <a:r>
              <a:rPr lang="en-US" dirty="0"/>
              <a:t>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front wheels move in opposite direction to back wheels vehicle moves sideways</a:t>
            </a:r>
          </a:p>
          <a:p>
            <a:pPr lvl="1"/>
            <a:r>
              <a:rPr lang="en-US" dirty="0"/>
              <a:t>Called strafing</a:t>
            </a:r>
          </a:p>
          <a:p>
            <a:r>
              <a:rPr lang="en-US" dirty="0"/>
              <a:t>Gives two directions of freedom in translation</a:t>
            </a:r>
          </a:p>
          <a:p>
            <a:pPr lvl="1"/>
            <a:r>
              <a:rPr lang="en-US" dirty="0"/>
              <a:t>Robot is </a:t>
            </a:r>
            <a:r>
              <a:rPr lang="en-US" u="sng" dirty="0"/>
              <a:t>extremely nimble!</a:t>
            </a:r>
          </a:p>
          <a:p>
            <a:r>
              <a:rPr lang="en-US" dirty="0" err="1"/>
              <a:t>Mecanum</a:t>
            </a:r>
            <a:r>
              <a:rPr lang="en-US" dirty="0"/>
              <a:t> wheels are expensive!</a:t>
            </a:r>
          </a:p>
          <a:p>
            <a:r>
              <a:rPr lang="en-US" dirty="0"/>
              <a:t>Traction is compromised due to rolling elements and 45</a:t>
            </a:r>
            <a:r>
              <a:rPr lang="en-US" dirty="0">
                <a:sym typeface="Symbol"/>
              </a:rPr>
              <a:t> angle</a:t>
            </a:r>
          </a:p>
          <a:p>
            <a:r>
              <a:rPr lang="en-US" dirty="0">
                <a:sym typeface="Symbol"/>
              </a:rPr>
              <a:t>For the </a:t>
            </a:r>
            <a:r>
              <a:rPr lang="en-US" u="sng" dirty="0">
                <a:sym typeface="Symbol"/>
              </a:rPr>
              <a:t>right game </a:t>
            </a:r>
            <a:r>
              <a:rPr lang="en-US" dirty="0">
                <a:sym typeface="Symbol"/>
              </a:rPr>
              <a:t>can be an </a:t>
            </a:r>
            <a:r>
              <a:rPr lang="en-US" u="sng" dirty="0">
                <a:sym typeface="Symbol"/>
              </a:rPr>
              <a:t>excellent choice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Treads</a:t>
            </a:r>
          </a:p>
        </p:txBody>
      </p:sp>
      <p:pic>
        <p:nvPicPr>
          <p:cNvPr id="4" name="Picture 3" descr="tank_3.jpg"/>
          <p:cNvPicPr>
            <a:picLocks noChangeAspect="1"/>
          </p:cNvPicPr>
          <p:nvPr/>
        </p:nvPicPr>
        <p:blipFill>
          <a:blip r:embed="rId2" cstate="print"/>
          <a:srcRect t="42240" b="17760"/>
          <a:stretch>
            <a:fillRect/>
          </a:stretch>
        </p:blipFill>
        <p:spPr>
          <a:xfrm>
            <a:off x="0" y="3290679"/>
            <a:ext cx="9144000" cy="27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086" y="2025747"/>
            <a:ext cx="4806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AndyMark</a:t>
            </a:r>
            <a:r>
              <a:rPr lang="en-US" sz="3200" dirty="0"/>
              <a:t> Rhino Tank Drive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Treads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nimble turner but fast going straight</a:t>
            </a:r>
          </a:p>
          <a:p>
            <a:r>
              <a:rPr lang="en-US" dirty="0"/>
              <a:t>Good choice for obstacle defeat</a:t>
            </a:r>
          </a:p>
          <a:p>
            <a:r>
              <a:rPr lang="en-US" dirty="0"/>
              <a:t>Probably best to get a Tread System</a:t>
            </a:r>
          </a:p>
          <a:p>
            <a:pPr lvl="1"/>
            <a:r>
              <a:rPr lang="en-US" dirty="0"/>
              <a:t>Tread and Roller Wheels</a:t>
            </a:r>
          </a:p>
          <a:p>
            <a:r>
              <a:rPr lang="en-US" dirty="0"/>
              <a:t>Expensive!!</a:t>
            </a:r>
          </a:p>
          <a:p>
            <a:pPr lvl="1"/>
            <a:r>
              <a:rPr lang="en-US" dirty="0" err="1"/>
              <a:t>AndyMark</a:t>
            </a:r>
            <a:r>
              <a:rPr lang="en-US" dirty="0"/>
              <a:t> product $369 per side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Type</a:t>
            </a:r>
          </a:p>
        </p:txBody>
      </p:sp>
      <p:pic>
        <p:nvPicPr>
          <p:cNvPr id="5" name="Picture 4" descr="Lamgorgh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885" y="1768929"/>
            <a:ext cx="6792685" cy="4245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2857" y="6125028"/>
            <a:ext cx="204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Lamborghini</a:t>
            </a:r>
          </a:p>
        </p:txBody>
      </p:sp>
    </p:spTree>
    <p:extLst>
      <p:ext uri="{BB962C8B-B14F-4D97-AF65-F5344CB8AC3E}">
        <p14:creationId xmlns:p14="http://schemas.microsoft.com/office/powerpoint/2010/main" val="3447622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Arcade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cars use Arcade Drive</a:t>
            </a:r>
          </a:p>
          <a:p>
            <a:pPr lvl="1"/>
            <a:r>
              <a:rPr lang="en-US" dirty="0"/>
              <a:t>Front Wheels Turn, Rear Wheels fixed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00000">
            <a:off x="3298510" y="3252554"/>
            <a:ext cx="155332" cy="5755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400000">
            <a:off x="5278338" y="3249635"/>
            <a:ext cx="155332" cy="5755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95578" y="5396686"/>
            <a:ext cx="155332" cy="5755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84545" y="5402904"/>
            <a:ext cx="155332" cy="5755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4" idx="3"/>
            <a:endCxn id="5" idx="1"/>
          </p:cNvCxnSpPr>
          <p:nvPr/>
        </p:nvCxnSpPr>
        <p:spPr>
          <a:xfrm>
            <a:off x="3449158" y="3513787"/>
            <a:ext cx="1833864" cy="5020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50910" y="5690699"/>
            <a:ext cx="1824496" cy="2919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74659" y="3279963"/>
            <a:ext cx="804069" cy="2631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37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Arcade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Problem</a:t>
            </a:r>
          </a:p>
          <a:p>
            <a:pPr lvl="1"/>
            <a:r>
              <a:rPr lang="en-US" dirty="0"/>
              <a:t>Makes really large turns!!</a:t>
            </a:r>
          </a:p>
          <a:p>
            <a:pPr lvl="1"/>
            <a:r>
              <a:rPr lang="en-US" dirty="0"/>
              <a:t>FRC Fields can require tight turns!</a:t>
            </a: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3200400"/>
            <a:ext cx="8724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68572" y="5849257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2017 Field</a:t>
            </a:r>
          </a:p>
        </p:txBody>
      </p:sp>
    </p:spTree>
    <p:extLst>
      <p:ext uri="{BB962C8B-B14F-4D97-AF65-F5344CB8AC3E}">
        <p14:creationId xmlns:p14="http://schemas.microsoft.com/office/powerpoint/2010/main" val="11544855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Drive</a:t>
            </a:r>
          </a:p>
        </p:txBody>
      </p:sp>
      <p:pic>
        <p:nvPicPr>
          <p:cNvPr id="3" name="Picture 2" descr="Abrams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841500"/>
            <a:ext cx="7050376" cy="3159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2115" y="5500914"/>
            <a:ext cx="3490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M1A1 Abrams Tank</a:t>
            </a:r>
          </a:p>
        </p:txBody>
      </p:sp>
    </p:spTree>
    <p:extLst>
      <p:ext uri="{BB962C8B-B14F-4D97-AF65-F5344CB8AC3E}">
        <p14:creationId xmlns:p14="http://schemas.microsoft.com/office/powerpoint/2010/main" val="3321468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FIRST Robotics “Tank Drive” means wheels on left and right sides are driven independently – normally with two joysticks</a:t>
            </a:r>
          </a:p>
          <a:p>
            <a:pPr lvl="1"/>
            <a:r>
              <a:rPr lang="en-US" dirty="0"/>
              <a:t>Only a single gearbox per side</a:t>
            </a:r>
          </a:p>
          <a:p>
            <a:pPr lvl="1"/>
            <a:r>
              <a:rPr lang="en-US" dirty="0"/>
              <a:t>Can turn in place, go forward and backward</a:t>
            </a:r>
          </a:p>
          <a:p>
            <a:pPr lvl="1"/>
            <a:r>
              <a:rPr lang="en-US" dirty="0"/>
              <a:t>Good combination of simplicity and performance</a:t>
            </a:r>
          </a:p>
          <a:p>
            <a:pPr lvl="2"/>
            <a:r>
              <a:rPr lang="en-US" dirty="0"/>
              <a:t>The most popular drive system in FIRST!!</a:t>
            </a:r>
          </a:p>
        </p:txBody>
      </p:sp>
    </p:spTree>
    <p:extLst>
      <p:ext uri="{BB962C8B-B14F-4D97-AF65-F5344CB8AC3E}">
        <p14:creationId xmlns:p14="http://schemas.microsoft.com/office/powerpoint/2010/main" val="13917013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Drive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1674" y="1909316"/>
            <a:ext cx="3206006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50758" y="551023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40452" y="4096794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6789" y="238141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55364" y="191217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3055" y="2060286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5598" y="3775663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7023" y="5171338"/>
            <a:ext cx="245816" cy="716463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90708" y="2674474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98358" y="3004488"/>
            <a:ext cx="287371" cy="504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905801" y="230006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244700" y="2310372"/>
            <a:ext cx="0" cy="19256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899770" y="3972465"/>
            <a:ext cx="0" cy="17022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flipH="1">
            <a:off x="3089130" y="550278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099436" y="4089344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>
            <a:off x="3083099" y="237396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3090555" y="190472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H="1">
            <a:off x="3180788" y="2052836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H="1">
            <a:off x="3188245" y="3768213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H="1">
            <a:off x="3186820" y="5163888"/>
            <a:ext cx="245816" cy="716463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H="1">
            <a:off x="3676695" y="2667024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H="1">
            <a:off x="3393930" y="2997038"/>
            <a:ext cx="287371" cy="504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3473858" y="229261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134959" y="2302922"/>
            <a:ext cx="0" cy="19256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479889" y="3965015"/>
            <a:ext cx="0" cy="17022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94097" y="375647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Gearboxes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51078" y="364102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Wheels</a:t>
            </a:r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flipH="1" flipV="1">
            <a:off x="6110062" y="2246779"/>
            <a:ext cx="1341016" cy="157891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1"/>
          </p:cNvCxnSpPr>
          <p:nvPr/>
        </p:nvCxnSpPr>
        <p:spPr>
          <a:xfrm flipH="1">
            <a:off x="6074538" y="3825689"/>
            <a:ext cx="1376540" cy="223839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1"/>
          </p:cNvCxnSpPr>
          <p:nvPr/>
        </p:nvCxnSpPr>
        <p:spPr>
          <a:xfrm flipH="1">
            <a:off x="6065657" y="3825689"/>
            <a:ext cx="1385421" cy="166248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32494" y="3871916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 or Belt</a:t>
            </a:r>
          </a:p>
        </p:txBody>
      </p:sp>
      <p:cxnSp>
        <p:nvCxnSpPr>
          <p:cNvPr id="53" name="Straight Arrow Connector 52"/>
          <p:cNvCxnSpPr>
            <a:stCxn id="52" idx="3"/>
          </p:cNvCxnSpPr>
          <p:nvPr/>
        </p:nvCxnSpPr>
        <p:spPr>
          <a:xfrm flipV="1">
            <a:off x="2323620" y="3134832"/>
            <a:ext cx="722530" cy="92175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3"/>
          </p:cNvCxnSpPr>
          <p:nvPr/>
        </p:nvCxnSpPr>
        <p:spPr>
          <a:xfrm>
            <a:off x="2323620" y="4056582"/>
            <a:ext cx="1077766" cy="765553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0" idx="0"/>
          </p:cNvCxnSpPr>
          <p:nvPr/>
        </p:nvCxnSpPr>
        <p:spPr>
          <a:xfrm flipV="1">
            <a:off x="4686567" y="3445651"/>
            <a:ext cx="846236" cy="310819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3879829" y="3438201"/>
            <a:ext cx="846236" cy="310819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987526" y="2752969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988951" y="308298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967275" y="275583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959819" y="308584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218429" y="23089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Motors</a:t>
            </a:r>
          </a:p>
        </p:txBody>
      </p:sp>
    </p:spTree>
    <p:extLst>
      <p:ext uri="{BB962C8B-B14F-4D97-AF65-F5344CB8AC3E}">
        <p14:creationId xmlns:p14="http://schemas.microsoft.com/office/powerpoint/2010/main" val="359936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 or Wide?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380744" y="2412006"/>
            <a:ext cx="2194560" cy="219456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5" idx="2"/>
            <a:endCxn id="5" idx="6"/>
          </p:cNvCxnSpPr>
          <p:nvPr/>
        </p:nvCxnSpPr>
        <p:spPr>
          <a:xfrm>
            <a:off x="3380744" y="3509286"/>
            <a:ext cx="219456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03087" y="3088099"/>
            <a:ext cx="5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24”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35058" y="2211006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22619" y="1821438"/>
            <a:ext cx="91371" cy="2743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44029" y="1827656"/>
            <a:ext cx="91371" cy="2743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39636" y="1754186"/>
            <a:ext cx="5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25”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4431757" y="3399229"/>
            <a:ext cx="91371" cy="24688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00563" y="1397868"/>
            <a:ext cx="39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0665" y="4802820"/>
            <a:ext cx="51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27”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49892" y="5131731"/>
            <a:ext cx="246888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35893" y="5418451"/>
            <a:ext cx="4949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 x 27” + 2 x w &lt;= 112” Max Perimeter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 &lt;= 29”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Drive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1674" y="1909316"/>
            <a:ext cx="3206006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50758" y="551023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0452" y="4096794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56789" y="238141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5364" y="191217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53055" y="2060286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5598" y="3775663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7023" y="5171338"/>
            <a:ext cx="245816" cy="716463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0708" y="2674474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98358" y="3004488"/>
            <a:ext cx="287371" cy="504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905801" y="230006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44700" y="2310372"/>
            <a:ext cx="0" cy="19256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99770" y="3972465"/>
            <a:ext cx="0" cy="17022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flipH="1">
            <a:off x="3089130" y="550278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3099436" y="4089344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3083099" y="237396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090555" y="190472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180788" y="2052836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3188245" y="3768213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3186820" y="5163888"/>
            <a:ext cx="245816" cy="716463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3676695" y="2667024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3393930" y="2997038"/>
            <a:ext cx="287371" cy="504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3473858" y="229261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134959" y="2302922"/>
            <a:ext cx="0" cy="19256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479889" y="3965015"/>
            <a:ext cx="0" cy="17022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987526" y="2752969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988951" y="308298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967275" y="275583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959819" y="308584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59856" y="2957221"/>
            <a:ext cx="2895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does a wheeled tank </a:t>
            </a:r>
          </a:p>
          <a:p>
            <a:r>
              <a:rPr lang="en-US" dirty="0"/>
              <a:t>drive robot turn in place </a:t>
            </a:r>
          </a:p>
          <a:p>
            <a:r>
              <a:rPr lang="en-US" dirty="0"/>
              <a:t>with the narrow wheels </a:t>
            </a:r>
          </a:p>
          <a:p>
            <a:r>
              <a:rPr lang="en-US" dirty="0"/>
              <a:t>pointed in a single direction?</a:t>
            </a:r>
          </a:p>
        </p:txBody>
      </p:sp>
    </p:spTree>
    <p:extLst>
      <p:ext uri="{BB962C8B-B14F-4D97-AF65-F5344CB8AC3E}">
        <p14:creationId xmlns:p14="http://schemas.microsoft.com/office/powerpoint/2010/main" val="29979451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Tank Drive Turning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000"/>
          </a:xfrm>
        </p:spPr>
        <p:txBody>
          <a:bodyPr>
            <a:normAutofit/>
          </a:bodyPr>
          <a:lstStyle/>
          <a:p>
            <a:r>
              <a:rPr lang="en-US" dirty="0"/>
              <a:t>#1 Lower the center wheels slightly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omni</a:t>
            </a:r>
            <a:r>
              <a:rPr lang="en-US" dirty="0"/>
              <a:t> wheels at the end of the robot</a:t>
            </a:r>
          </a:p>
          <a:p>
            <a:pPr lvl="1"/>
            <a:r>
              <a:rPr lang="en-US" dirty="0"/>
              <a:t>Causes loss of traction</a:t>
            </a:r>
          </a:p>
          <a:p>
            <a:pPr lvl="1"/>
            <a:r>
              <a:rPr lang="en-US" dirty="0"/>
              <a:t>Can be turned easily by other</a:t>
            </a:r>
          </a:p>
          <a:p>
            <a:pPr marL="457200" lvl="1" indent="0">
              <a:buNone/>
            </a:pPr>
            <a:r>
              <a:rPr lang="en-US" dirty="0"/>
              <a:t>    robots!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497" y="2141146"/>
            <a:ext cx="6323204" cy="186373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522177" y="3054907"/>
            <a:ext cx="8880" cy="381863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02413" y="284177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C-Channel</a:t>
            </a:r>
          </a:p>
          <a:p>
            <a:pPr algn="ctr"/>
            <a:r>
              <a:rPr lang="en-US" dirty="0"/>
              <a:t>Axle Locations</a:t>
            </a:r>
          </a:p>
        </p:txBody>
      </p:sp>
      <p:pic>
        <p:nvPicPr>
          <p:cNvPr id="11" name="Picture 10" descr="omni whe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31" y="4484674"/>
            <a:ext cx="2232044" cy="2227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7581" y="471267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Omni</a:t>
            </a:r>
          </a:p>
        </p:txBody>
      </p:sp>
    </p:spTree>
    <p:extLst>
      <p:ext uri="{BB962C8B-B14F-4D97-AF65-F5344CB8AC3E}">
        <p14:creationId xmlns:p14="http://schemas.microsoft.com/office/powerpoint/2010/main" val="7903719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So Good Tank Drive Turning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3873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caster wheels (which turn in any direction) is a tempting solution.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Undriven caster wheel reduces weight on driving wheels</a:t>
            </a:r>
          </a:p>
          <a:p>
            <a:pPr lvl="1"/>
            <a:r>
              <a:rPr lang="en-US" dirty="0"/>
              <a:t>Reduced traction on Driving Wheels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u="sng" dirty="0"/>
              <a:t>All wheels need to be powered</a:t>
            </a:r>
            <a:r>
              <a:rPr lang="en-US" dirty="0"/>
              <a:t>!!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598695"/>
              </p:ext>
            </p:extLst>
          </p:nvPr>
        </p:nvGraphicFramePr>
        <p:xfrm>
          <a:off x="1748796" y="4264357"/>
          <a:ext cx="4297977" cy="736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8" name="Equation" r:id="rId3" imgW="1333500" imgH="228600" progId="Equation.3">
                  <p:embed/>
                </p:oleObj>
              </mc:Choice>
              <mc:Fallback>
                <p:oleObj name="Equation" r:id="rId3" imgW="1333500" imgH="2286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796" y="4264357"/>
                        <a:ext cx="4297977" cy="7367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972F51D-EB7D-4141-B3CD-F8284E665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48" y="1776159"/>
            <a:ext cx="1842604" cy="1842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6F82B-351E-42B1-A27A-F4840FCFAAA4}"/>
              </a:ext>
            </a:extLst>
          </p:cNvPr>
          <p:cNvSpPr txBox="1"/>
          <p:nvPr/>
        </p:nvSpPr>
        <p:spPr>
          <a:xfrm>
            <a:off x="7115618" y="3732221"/>
            <a:ext cx="188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Caster Wheel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Holonomic</a:t>
            </a:r>
            <a:r>
              <a:rPr lang="en-US" dirty="0"/>
              <a:t> (2-D Translation) Drive Systems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Mecanum</a:t>
            </a:r>
            <a:r>
              <a:rPr lang="en-US" dirty="0"/>
              <a:t> Drive</a:t>
            </a:r>
          </a:p>
        </p:txBody>
      </p:sp>
      <p:pic>
        <p:nvPicPr>
          <p:cNvPr id="5" name="Picture 4" descr="Mecan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633537"/>
            <a:ext cx="4762500" cy="3590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371" y="5297714"/>
            <a:ext cx="71520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Complete </a:t>
            </a:r>
            <a:r>
              <a:rPr lang="en-US" sz="3200" b="1" dirty="0" err="1"/>
              <a:t>Mecanum</a:t>
            </a:r>
            <a:r>
              <a:rPr lang="en-US" sz="3200" b="1" dirty="0"/>
              <a:t> Chassis / Drive Train</a:t>
            </a:r>
          </a:p>
          <a:p>
            <a:pPr algn="ctr"/>
            <a:r>
              <a:rPr lang="en-US" sz="3200" b="1" dirty="0"/>
              <a:t>From </a:t>
            </a:r>
            <a:r>
              <a:rPr lang="en-US" sz="3200" b="1" dirty="0" err="1"/>
              <a:t>AndyMark</a:t>
            </a:r>
            <a:endParaRPr lang="en-US" sz="3200" b="1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4-Omni Drive</a:t>
            </a:r>
          </a:p>
        </p:txBody>
      </p:sp>
      <p:sp>
        <p:nvSpPr>
          <p:cNvPr id="77" name="Content Placeholder 7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006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Uses 4 Omni Wheels configured in a “+” or “x” configuration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3200" y="1813585"/>
            <a:ext cx="3206006" cy="3703186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6890" y="2248730"/>
            <a:ext cx="433740" cy="3270901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2974319" y="3514062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2992081" y="2230970"/>
            <a:ext cx="433740" cy="328121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3631507" y="3210691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3348740" y="3500888"/>
            <a:ext cx="287371" cy="7247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43762" y="3457916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3089771" y="3219573"/>
            <a:ext cx="245816" cy="66890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98651" y="3474247"/>
            <a:ext cx="230904" cy="133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00076" y="3697691"/>
            <a:ext cx="230904" cy="133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82314" y="3271425"/>
            <a:ext cx="230904" cy="133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 flipH="1">
            <a:off x="4361989" y="411069"/>
            <a:ext cx="433740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flipH="1">
            <a:off x="5746585" y="3506613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854581" y="3221004"/>
            <a:ext cx="253273" cy="668901"/>
            <a:chOff x="3180788" y="3768213"/>
            <a:chExt cx="253273" cy="668901"/>
          </a:xfrm>
        </p:grpSpPr>
        <p:sp>
          <p:nvSpPr>
            <p:cNvPr id="39" name="Rectangle 38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 rot="10800000" flipH="1">
            <a:off x="5250676" y="3229883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0800000" flipH="1">
            <a:off x="5558328" y="3500589"/>
            <a:ext cx="287371" cy="7247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0800000">
            <a:off x="4824394" y="3456187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 flipH="1">
            <a:off x="4367028" y="2021959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 rot="16200000">
            <a:off x="3968098" y="2213781"/>
            <a:ext cx="1283460" cy="677780"/>
            <a:chOff x="4922868" y="3769644"/>
            <a:chExt cx="1283460" cy="677780"/>
          </a:xfrm>
        </p:grpSpPr>
        <p:grpSp>
          <p:nvGrpSpPr>
            <p:cNvPr id="56" name="Group 55"/>
            <p:cNvGrpSpPr/>
            <p:nvPr/>
          </p:nvGrpSpPr>
          <p:grpSpPr>
            <a:xfrm>
              <a:off x="5953055" y="3769644"/>
              <a:ext cx="253273" cy="668901"/>
              <a:chOff x="3180788" y="3768213"/>
              <a:chExt cx="253273" cy="668901"/>
            </a:xfrm>
          </p:grpSpPr>
          <p:sp>
            <p:nvSpPr>
              <p:cNvPr id="60" name="Rectangle 59"/>
              <p:cNvSpPr/>
              <p:nvPr/>
            </p:nvSpPr>
            <p:spPr>
              <a:xfrm flipH="1">
                <a:off x="3188245" y="3768213"/>
                <a:ext cx="245816" cy="6689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197125" y="4022887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198550" y="4246331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180788" y="3820065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/>
            <p:cNvSpPr/>
            <p:nvPr/>
          </p:nvSpPr>
          <p:spPr>
            <a:xfrm rot="10800000" flipH="1">
              <a:off x="5349150" y="3778523"/>
              <a:ext cx="312256" cy="668901"/>
            </a:xfrm>
            <a:prstGeom prst="rect">
              <a:avLst/>
            </a:prstGeom>
            <a:solidFill>
              <a:srgbClr val="333333"/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0800000" flipH="1">
              <a:off x="5656802" y="4049229"/>
              <a:ext cx="287371" cy="724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0800000">
              <a:off x="4922868" y="4004827"/>
              <a:ext cx="426283" cy="1953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 rot="5400000" flipH="1">
            <a:off x="4363414" y="3707181"/>
            <a:ext cx="433740" cy="320293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 rot="5400000" flipH="1">
            <a:off x="4378760" y="5254522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 rot="5400000">
            <a:off x="3934000" y="4445651"/>
            <a:ext cx="1283460" cy="677780"/>
            <a:chOff x="4922868" y="3769644"/>
            <a:chExt cx="1283460" cy="677780"/>
          </a:xfrm>
        </p:grpSpPr>
        <p:grpSp>
          <p:nvGrpSpPr>
            <p:cNvPr id="68" name="Group 67"/>
            <p:cNvGrpSpPr/>
            <p:nvPr/>
          </p:nvGrpSpPr>
          <p:grpSpPr>
            <a:xfrm>
              <a:off x="5953055" y="3769644"/>
              <a:ext cx="253273" cy="668901"/>
              <a:chOff x="3180788" y="3768213"/>
              <a:chExt cx="253273" cy="668901"/>
            </a:xfrm>
          </p:grpSpPr>
          <p:sp>
            <p:nvSpPr>
              <p:cNvPr id="72" name="Rectangle 71"/>
              <p:cNvSpPr/>
              <p:nvPr/>
            </p:nvSpPr>
            <p:spPr>
              <a:xfrm flipH="1">
                <a:off x="3188245" y="3768213"/>
                <a:ext cx="245816" cy="6689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197125" y="4022887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198550" y="4246331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180788" y="3820065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/>
            <p:cNvSpPr/>
            <p:nvPr/>
          </p:nvSpPr>
          <p:spPr>
            <a:xfrm rot="10800000" flipH="1">
              <a:off x="5349150" y="3778523"/>
              <a:ext cx="312256" cy="668901"/>
            </a:xfrm>
            <a:prstGeom prst="rect">
              <a:avLst/>
            </a:prstGeom>
            <a:solidFill>
              <a:srgbClr val="333333"/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0800000" flipH="1">
              <a:off x="5656802" y="4049229"/>
              <a:ext cx="287371" cy="724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10800000">
              <a:off x="4922868" y="4004827"/>
              <a:ext cx="426283" cy="1953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2198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4-Omni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maneuverable but has less traction than even the </a:t>
            </a:r>
            <a:r>
              <a:rPr lang="en-US" dirty="0" err="1"/>
              <a:t>mecanum</a:t>
            </a:r>
            <a:r>
              <a:rPr lang="en-US" dirty="0"/>
              <a:t> drive</a:t>
            </a:r>
          </a:p>
          <a:p>
            <a:pPr lvl="1"/>
            <a:r>
              <a:rPr lang="en-US" dirty="0"/>
              <a:t>Only ½ of the motors are pushing in any direction</a:t>
            </a:r>
          </a:p>
          <a:p>
            <a:pPr lvl="1"/>
            <a:r>
              <a:rPr lang="en-US" dirty="0"/>
              <a:t>Not recommended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H-Omni Drive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1674" y="1909316"/>
            <a:ext cx="3206006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50758" y="551023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56789" y="238141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5364" y="191217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905801" y="230006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16564" y="2310373"/>
            <a:ext cx="0" cy="327450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flipH="1">
            <a:off x="3089130" y="550278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3083099" y="237396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090555" y="190472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3676695" y="2667024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3393930" y="2997038"/>
            <a:ext cx="287371" cy="504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3473858" y="229261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145401" y="2302923"/>
            <a:ext cx="45829" cy="323022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974883" y="2914168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959819" y="2674474"/>
            <a:ext cx="1025910" cy="668901"/>
            <a:chOff x="4959819" y="2674474"/>
            <a:chExt cx="1025910" cy="668901"/>
          </a:xfrm>
        </p:grpSpPr>
        <p:sp>
          <p:nvSpPr>
            <p:cNvPr id="12" name="Rectangle 11"/>
            <p:cNvSpPr/>
            <p:nvPr/>
          </p:nvSpPr>
          <p:spPr>
            <a:xfrm>
              <a:off x="5390708" y="2674474"/>
              <a:ext cx="312256" cy="668901"/>
            </a:xfrm>
            <a:prstGeom prst="rect">
              <a:avLst/>
            </a:prstGeom>
            <a:solidFill>
              <a:srgbClr val="333333"/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98358" y="3004488"/>
              <a:ext cx="287371" cy="504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59819" y="2917028"/>
              <a:ext cx="426283" cy="1953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38987" y="2053385"/>
            <a:ext cx="253273" cy="668901"/>
            <a:chOff x="3180788" y="3768213"/>
            <a:chExt cx="253273" cy="668901"/>
          </a:xfrm>
        </p:grpSpPr>
        <p:sp>
          <p:nvSpPr>
            <p:cNvPr id="34" name="Rectangle 33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936642" y="5202203"/>
            <a:ext cx="253273" cy="668901"/>
            <a:chOff x="3180788" y="3768213"/>
            <a:chExt cx="253273" cy="668901"/>
          </a:xfrm>
        </p:grpSpPr>
        <p:sp>
          <p:nvSpPr>
            <p:cNvPr id="39" name="Rectangle 38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93442" y="5202203"/>
            <a:ext cx="253273" cy="668901"/>
            <a:chOff x="3180788" y="3768213"/>
            <a:chExt cx="253273" cy="668901"/>
          </a:xfrm>
        </p:grpSpPr>
        <p:sp>
          <p:nvSpPr>
            <p:cNvPr id="45" name="Rectangle 44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65307" y="2065108"/>
            <a:ext cx="253273" cy="668901"/>
            <a:chOff x="3180788" y="3768213"/>
            <a:chExt cx="253273" cy="668901"/>
          </a:xfrm>
        </p:grpSpPr>
        <p:sp>
          <p:nvSpPr>
            <p:cNvPr id="50" name="Rectangle 49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16200000">
            <a:off x="4169686" y="4064831"/>
            <a:ext cx="1025910" cy="668901"/>
            <a:chOff x="4959819" y="2674474"/>
            <a:chExt cx="1025910" cy="668901"/>
          </a:xfrm>
        </p:grpSpPr>
        <p:sp>
          <p:nvSpPr>
            <p:cNvPr id="57" name="Rectangle 56"/>
            <p:cNvSpPr/>
            <p:nvPr/>
          </p:nvSpPr>
          <p:spPr>
            <a:xfrm>
              <a:off x="5390708" y="2674474"/>
              <a:ext cx="312256" cy="668901"/>
            </a:xfrm>
            <a:prstGeom prst="rect">
              <a:avLst/>
            </a:prstGeom>
            <a:solidFill>
              <a:srgbClr val="333333"/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698358" y="3004488"/>
              <a:ext cx="287371" cy="504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59819" y="2917028"/>
              <a:ext cx="426283" cy="1953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 rot="5400000" flipH="1">
            <a:off x="4488773" y="2720608"/>
            <a:ext cx="433740" cy="2349304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 rot="5400000">
            <a:off x="4569732" y="3539870"/>
            <a:ext cx="253273" cy="668901"/>
            <a:chOff x="3180788" y="3768213"/>
            <a:chExt cx="253273" cy="668901"/>
          </a:xfrm>
        </p:grpSpPr>
        <p:sp>
          <p:nvSpPr>
            <p:cNvPr id="62" name="Rectangle 61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H-Omni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 a Tank Drive with a Slider Wheel</a:t>
            </a:r>
          </a:p>
          <a:p>
            <a:r>
              <a:rPr lang="en-US" dirty="0"/>
              <a:t>More traction than 4-Omni Drive but lots less than tank drive</a:t>
            </a:r>
          </a:p>
          <a:p>
            <a:r>
              <a:rPr lang="en-US" dirty="0"/>
              <a:t>Requires only 3 gearboxes</a:t>
            </a:r>
          </a:p>
          <a:p>
            <a:r>
              <a:rPr lang="en-US" dirty="0"/>
              <a:t>Not a bad choice for 2015 game Recycle Rush</a:t>
            </a:r>
          </a:p>
          <a:p>
            <a:pPr lvl="1"/>
            <a:r>
              <a:rPr lang="en-US" dirty="0"/>
              <a:t>Since opposing alliances were on opposite of field with no defense played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Exotica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7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Narrow, Wide, Square?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2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Everything being equal here are Pros / Cons for Narrow / Wide</a:t>
            </a:r>
          </a:p>
          <a:p>
            <a:r>
              <a:rPr lang="en-US" dirty="0"/>
              <a:t>Narrow</a:t>
            </a:r>
          </a:p>
          <a:p>
            <a:pPr lvl="1"/>
            <a:r>
              <a:rPr lang="en-US" dirty="0"/>
              <a:t>Harder to block going forward but harder to block other robots</a:t>
            </a:r>
          </a:p>
          <a:p>
            <a:pPr lvl="1"/>
            <a:r>
              <a:rPr lang="en-US" dirty="0"/>
              <a:t>Can segment robot into manipulator section (FWD) and electronics / pneumatics section (AFT)</a:t>
            </a:r>
          </a:p>
          <a:p>
            <a:pPr lvl="1"/>
            <a:r>
              <a:rPr lang="en-US" dirty="0"/>
              <a:t>Less precise turning but quicker</a:t>
            </a:r>
          </a:p>
          <a:p>
            <a:pPr lvl="1"/>
            <a:r>
              <a:rPr lang="en-US" dirty="0"/>
              <a:t>Will pick up fewer objects at a time (objects back to back)</a:t>
            </a:r>
          </a:p>
          <a:p>
            <a:r>
              <a:rPr lang="en-US" dirty="0"/>
              <a:t>Wide</a:t>
            </a:r>
          </a:p>
          <a:p>
            <a:pPr lvl="1"/>
            <a:r>
              <a:rPr lang="en-US" dirty="0"/>
              <a:t>More precise turning but slower</a:t>
            </a:r>
          </a:p>
          <a:p>
            <a:pPr lvl="1"/>
            <a:r>
              <a:rPr lang="en-US" dirty="0"/>
              <a:t>Manipulator section in center of robot electronics / pneumatics on side</a:t>
            </a:r>
          </a:p>
          <a:p>
            <a:pPr lvl="1"/>
            <a:r>
              <a:rPr lang="en-US" dirty="0"/>
              <a:t>Easier to block other robots and vice versa</a:t>
            </a:r>
          </a:p>
          <a:p>
            <a:pPr lvl="1"/>
            <a:r>
              <a:rPr lang="en-US" dirty="0"/>
              <a:t>Will pick up more objects at a time (objects side to side)</a:t>
            </a:r>
          </a:p>
          <a:p>
            <a:r>
              <a:rPr lang="en-US" dirty="0"/>
              <a:t>Square</a:t>
            </a:r>
          </a:p>
          <a:p>
            <a:pPr lvl="1"/>
            <a:r>
              <a:rPr lang="en-US" dirty="0"/>
              <a:t>Game element is large and with comparable length and width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Swerve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48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 wheels with separate gearboxes that can rotate in any direction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3200" y="1743248"/>
            <a:ext cx="3206006" cy="3703186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1994" y="1744395"/>
            <a:ext cx="788636" cy="370490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2992081" y="1758462"/>
            <a:ext cx="806196" cy="3683383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 flipH="1">
            <a:off x="4217633" y="485087"/>
            <a:ext cx="722451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flipH="1">
            <a:off x="5665089" y="1842372"/>
            <a:ext cx="257409" cy="549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 flipH="1">
            <a:off x="4194965" y="3468396"/>
            <a:ext cx="770637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 flipH="1">
            <a:off x="3257169" y="1840027"/>
            <a:ext cx="257409" cy="549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H="1">
            <a:off x="3268893" y="4791898"/>
            <a:ext cx="257409" cy="549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flipH="1">
            <a:off x="5672124" y="4803622"/>
            <a:ext cx="257409" cy="549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401994" y="1638885"/>
            <a:ext cx="801858" cy="851096"/>
            <a:chOff x="5401994" y="1638885"/>
            <a:chExt cx="801858" cy="851096"/>
          </a:xfrm>
        </p:grpSpPr>
        <p:sp>
          <p:nvSpPr>
            <p:cNvPr id="56" name="Oval 55"/>
            <p:cNvSpPr/>
            <p:nvPr/>
          </p:nvSpPr>
          <p:spPr>
            <a:xfrm>
              <a:off x="5401994" y="1688123"/>
              <a:ext cx="801858" cy="801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/>
            <p:cNvSpPr/>
            <p:nvPr/>
          </p:nvSpPr>
          <p:spPr>
            <a:xfrm rot="16200000">
              <a:off x="5739618" y="1631851"/>
              <a:ext cx="126609" cy="14067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94074" y="1636541"/>
            <a:ext cx="801858" cy="851096"/>
            <a:chOff x="5401994" y="1638885"/>
            <a:chExt cx="801858" cy="851096"/>
          </a:xfrm>
        </p:grpSpPr>
        <p:sp>
          <p:nvSpPr>
            <p:cNvPr id="61" name="Oval 60"/>
            <p:cNvSpPr/>
            <p:nvPr/>
          </p:nvSpPr>
          <p:spPr>
            <a:xfrm>
              <a:off x="5401994" y="1688123"/>
              <a:ext cx="801858" cy="801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 rot="16200000">
              <a:off x="5739618" y="1631851"/>
              <a:ext cx="126609" cy="14067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91730" y="4616547"/>
            <a:ext cx="801858" cy="851096"/>
            <a:chOff x="5401994" y="1638885"/>
            <a:chExt cx="801858" cy="851096"/>
          </a:xfrm>
        </p:grpSpPr>
        <p:sp>
          <p:nvSpPr>
            <p:cNvPr id="64" name="Oval 63"/>
            <p:cNvSpPr/>
            <p:nvPr/>
          </p:nvSpPr>
          <p:spPr>
            <a:xfrm>
              <a:off x="5401994" y="1688123"/>
              <a:ext cx="801858" cy="801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 rot="16200000">
              <a:off x="5739618" y="1631851"/>
              <a:ext cx="126609" cy="14067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394960" y="4614202"/>
            <a:ext cx="801858" cy="851096"/>
            <a:chOff x="5401994" y="1638885"/>
            <a:chExt cx="801858" cy="851096"/>
          </a:xfrm>
        </p:grpSpPr>
        <p:sp>
          <p:nvSpPr>
            <p:cNvPr id="67" name="Oval 66"/>
            <p:cNvSpPr/>
            <p:nvPr/>
          </p:nvSpPr>
          <p:spPr>
            <a:xfrm>
              <a:off x="5401994" y="1688123"/>
              <a:ext cx="801858" cy="801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 rot="16200000">
              <a:off x="5739618" y="1631851"/>
              <a:ext cx="126609" cy="14067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" name="Straight Arrow Connector 69"/>
          <p:cNvCxnSpPr>
            <a:stCxn id="53" idx="2"/>
            <a:endCxn id="53" idx="0"/>
          </p:cNvCxnSpPr>
          <p:nvPr/>
        </p:nvCxnSpPr>
        <p:spPr>
          <a:xfrm flipV="1">
            <a:off x="3385873" y="1840027"/>
            <a:ext cx="0" cy="549136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803171" y="1837682"/>
            <a:ext cx="0" cy="549136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423386" y="4817688"/>
            <a:ext cx="0" cy="549136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826617" y="4801276"/>
            <a:ext cx="0" cy="549136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Swerve Drive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48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Point the wheels in the direction you want to translate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3200" y="1743248"/>
            <a:ext cx="3206006" cy="3703186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1994" y="1744395"/>
            <a:ext cx="788636" cy="370490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2992081" y="1758462"/>
            <a:ext cx="806196" cy="3683383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 flipH="1">
            <a:off x="4217633" y="485087"/>
            <a:ext cx="722451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 flipH="1">
            <a:off x="4194965" y="3468396"/>
            <a:ext cx="770637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 rot="2700000">
            <a:off x="3257169" y="1840027"/>
            <a:ext cx="257409" cy="549136"/>
            <a:chOff x="3257169" y="1840027"/>
            <a:chExt cx="257409" cy="549136"/>
          </a:xfrm>
        </p:grpSpPr>
        <p:sp>
          <p:nvSpPr>
            <p:cNvPr id="11" name="Rectangle 10"/>
            <p:cNvSpPr/>
            <p:nvPr/>
          </p:nvSpPr>
          <p:spPr>
            <a:xfrm flipH="1">
              <a:off x="3257169" y="1840027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stCxn id="11" idx="2"/>
              <a:endCxn id="11" idx="0"/>
            </p:cNvCxnSpPr>
            <p:nvPr/>
          </p:nvCxnSpPr>
          <p:spPr>
            <a:xfrm flipV="1">
              <a:off x="3385873" y="1840027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2700000">
            <a:off x="5665089" y="1837682"/>
            <a:ext cx="257409" cy="553826"/>
            <a:chOff x="5665089" y="1837682"/>
            <a:chExt cx="257409" cy="553826"/>
          </a:xfrm>
        </p:grpSpPr>
        <p:sp>
          <p:nvSpPr>
            <p:cNvPr id="9" name="Rectangle 8"/>
            <p:cNvSpPr/>
            <p:nvPr/>
          </p:nvSpPr>
          <p:spPr>
            <a:xfrm flipH="1">
              <a:off x="5665089" y="1842372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803171" y="1837682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2700000">
            <a:off x="3268893" y="4791898"/>
            <a:ext cx="257409" cy="574926"/>
            <a:chOff x="3268893" y="4791898"/>
            <a:chExt cx="257409" cy="574926"/>
          </a:xfrm>
        </p:grpSpPr>
        <p:sp>
          <p:nvSpPr>
            <p:cNvPr id="12" name="Rectangle 11"/>
            <p:cNvSpPr/>
            <p:nvPr/>
          </p:nvSpPr>
          <p:spPr>
            <a:xfrm flipH="1">
              <a:off x="3268893" y="4791898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3423386" y="4817688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2700000">
            <a:off x="5672124" y="4801276"/>
            <a:ext cx="257409" cy="551482"/>
            <a:chOff x="5672124" y="4801276"/>
            <a:chExt cx="257409" cy="551482"/>
          </a:xfrm>
        </p:grpSpPr>
        <p:sp>
          <p:nvSpPr>
            <p:cNvPr id="13" name="Rectangle 12"/>
            <p:cNvSpPr/>
            <p:nvPr/>
          </p:nvSpPr>
          <p:spPr>
            <a:xfrm flipH="1">
              <a:off x="5672124" y="4803622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5826617" y="4801276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 rot="2700000" flipV="1">
            <a:off x="4614203" y="3151163"/>
            <a:ext cx="0" cy="661182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Swerve Drive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Rotate wheels in a circular pattern to rotate robot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3200" y="1743248"/>
            <a:ext cx="3206006" cy="3703186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1994" y="1744395"/>
            <a:ext cx="788636" cy="370490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2992081" y="1758462"/>
            <a:ext cx="806196" cy="3683383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 flipH="1">
            <a:off x="4217633" y="485087"/>
            <a:ext cx="722451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 flipH="1">
            <a:off x="4194965" y="3468396"/>
            <a:ext cx="770637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 rot="2700000">
            <a:off x="3257169" y="1840027"/>
            <a:ext cx="257409" cy="549136"/>
            <a:chOff x="3257169" y="1840027"/>
            <a:chExt cx="257409" cy="549136"/>
          </a:xfrm>
        </p:grpSpPr>
        <p:sp>
          <p:nvSpPr>
            <p:cNvPr id="10" name="Rectangle 9"/>
            <p:cNvSpPr/>
            <p:nvPr/>
          </p:nvSpPr>
          <p:spPr>
            <a:xfrm flipH="1">
              <a:off x="3257169" y="1840027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0" idx="2"/>
              <a:endCxn id="10" idx="0"/>
            </p:cNvCxnSpPr>
            <p:nvPr/>
          </p:nvCxnSpPr>
          <p:spPr>
            <a:xfrm flipV="1">
              <a:off x="3385873" y="1840027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8100000">
            <a:off x="5665089" y="1837682"/>
            <a:ext cx="257409" cy="553826"/>
            <a:chOff x="5665089" y="1837682"/>
            <a:chExt cx="257409" cy="553826"/>
          </a:xfrm>
        </p:grpSpPr>
        <p:sp>
          <p:nvSpPr>
            <p:cNvPr id="13" name="Rectangle 12"/>
            <p:cNvSpPr/>
            <p:nvPr/>
          </p:nvSpPr>
          <p:spPr>
            <a:xfrm flipH="1">
              <a:off x="5665089" y="1842372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803171" y="1837682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8900000">
            <a:off x="3268893" y="4791898"/>
            <a:ext cx="257409" cy="574926"/>
            <a:chOff x="3268893" y="4791898"/>
            <a:chExt cx="257409" cy="574926"/>
          </a:xfrm>
        </p:grpSpPr>
        <p:sp>
          <p:nvSpPr>
            <p:cNvPr id="16" name="Rectangle 15"/>
            <p:cNvSpPr/>
            <p:nvPr/>
          </p:nvSpPr>
          <p:spPr>
            <a:xfrm flipH="1">
              <a:off x="3268893" y="4791898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423386" y="4817688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2700000" flipH="1" flipV="1">
            <a:off x="5672124" y="4801276"/>
            <a:ext cx="257409" cy="551482"/>
            <a:chOff x="5672124" y="4801276"/>
            <a:chExt cx="257409" cy="551482"/>
          </a:xfrm>
        </p:grpSpPr>
        <p:sp>
          <p:nvSpPr>
            <p:cNvPr id="19" name="Rectangle 18"/>
            <p:cNvSpPr/>
            <p:nvPr/>
          </p:nvSpPr>
          <p:spPr>
            <a:xfrm flipH="1">
              <a:off x="5672124" y="4803622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5826617" y="4801276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flipH="1">
            <a:off x="4232031" y="3029243"/>
            <a:ext cx="801858" cy="851096"/>
            <a:chOff x="5401994" y="1638885"/>
            <a:chExt cx="801858" cy="851096"/>
          </a:xfrm>
        </p:grpSpPr>
        <p:sp>
          <p:nvSpPr>
            <p:cNvPr id="23" name="Oval 22"/>
            <p:cNvSpPr/>
            <p:nvPr/>
          </p:nvSpPr>
          <p:spPr>
            <a:xfrm>
              <a:off x="5401994" y="1688123"/>
              <a:ext cx="801858" cy="801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16200000">
              <a:off x="5739618" y="1631851"/>
              <a:ext cx="126609" cy="14067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Swerve Drive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9F09C0-FD72-4640-8D37-A524C8B1DDBE}"/>
              </a:ext>
            </a:extLst>
          </p:cNvPr>
          <p:cNvGrpSpPr/>
          <p:nvPr/>
        </p:nvGrpSpPr>
        <p:grpSpPr>
          <a:xfrm>
            <a:off x="2540079" y="1686380"/>
            <a:ext cx="3607725" cy="4736457"/>
            <a:chOff x="627743" y="1805650"/>
            <a:chExt cx="3607725" cy="4736457"/>
          </a:xfrm>
        </p:grpSpPr>
        <p:pic>
          <p:nvPicPr>
            <p:cNvPr id="4" name="Picture 3" descr="Swerve A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743" y="1805650"/>
              <a:ext cx="3607725" cy="36077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7743" y="5588000"/>
              <a:ext cx="292426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AndyMark</a:t>
              </a:r>
              <a:r>
                <a:rPr lang="en-US" sz="2800" b="1" dirty="0"/>
                <a:t> Swerve</a:t>
              </a:r>
            </a:p>
            <a:p>
              <a:pPr algn="ctr"/>
              <a:r>
                <a:rPr lang="en-US" sz="2800" b="1" dirty="0"/>
                <a:t>Drive System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4142" y="4636841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$325</a:t>
              </a:r>
            </a:p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Swerve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Highly Capable</a:t>
            </a:r>
          </a:p>
          <a:p>
            <a:pPr lvl="1"/>
            <a:r>
              <a:rPr lang="en-US" dirty="0"/>
              <a:t>2-D translation and rotation without loss in traction</a:t>
            </a:r>
          </a:p>
          <a:p>
            <a:r>
              <a:rPr lang="en-US" dirty="0"/>
              <a:t>Is a complete transmission system</a:t>
            </a:r>
          </a:p>
          <a:p>
            <a:r>
              <a:rPr lang="en-US" dirty="0"/>
              <a:t>Extremely expensive</a:t>
            </a:r>
          </a:p>
          <a:p>
            <a:pPr lvl="1"/>
            <a:r>
              <a:rPr lang="en-US" dirty="0"/>
              <a:t>A single swerve drive assembly (1 wheel apiece) costs $325 or more</a:t>
            </a:r>
          </a:p>
          <a:p>
            <a:pPr lvl="2"/>
            <a:r>
              <a:rPr lang="en-US" dirty="0"/>
              <a:t>Requires 1 CIM drive motor and 1 other motor to rotate wheel</a:t>
            </a:r>
          </a:p>
          <a:p>
            <a:r>
              <a:rPr lang="en-US" dirty="0"/>
              <a:t>Very complicated to program</a:t>
            </a:r>
          </a:p>
          <a:p>
            <a:r>
              <a:rPr lang="en-US" dirty="0"/>
              <a:t>Not recommended for rookie or inexperienced teams</a:t>
            </a:r>
          </a:p>
          <a:p>
            <a:r>
              <a:rPr lang="en-US" dirty="0"/>
              <a:t>Should be </a:t>
            </a:r>
            <a:r>
              <a:rPr lang="en-US" u="sng" dirty="0"/>
              <a:t>mastered</a:t>
            </a:r>
            <a:r>
              <a:rPr lang="en-US" dirty="0"/>
              <a:t> in off-season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Drives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98247"/>
            <a:ext cx="4653937" cy="2136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88" y="4034876"/>
            <a:ext cx="4907665" cy="2299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4169003"/>
            <a:ext cx="3729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Butterfly Drive</a:t>
            </a:r>
          </a:p>
          <a:p>
            <a:r>
              <a:rPr lang="en-US" sz="2400" dirty="0"/>
              <a:t>Either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4 traction wheels for pushing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4 </a:t>
            </a:r>
            <a:r>
              <a:rPr lang="en-US" dirty="0" err="1"/>
              <a:t>omni</a:t>
            </a:r>
            <a:r>
              <a:rPr lang="en-US" dirty="0"/>
              <a:t> wheels for maneuverability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0084" y="1898247"/>
            <a:ext cx="3389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Octanum</a:t>
            </a:r>
            <a:r>
              <a:rPr lang="en-US" sz="3600" dirty="0"/>
              <a:t> Drive</a:t>
            </a:r>
          </a:p>
          <a:p>
            <a:r>
              <a:rPr lang="en-US" sz="2400" dirty="0"/>
              <a:t>Either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4 traction wheels for pushing, straight running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4 </a:t>
            </a:r>
            <a:r>
              <a:rPr lang="en-US" dirty="0" err="1"/>
              <a:t>mecanum</a:t>
            </a:r>
            <a:r>
              <a:rPr lang="en-US" dirty="0"/>
              <a:t> wheels for maneuverability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74709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60B1CB-10EA-422E-83EF-4DEBB0EA5631}"/>
              </a:ext>
            </a:extLst>
          </p:cNvPr>
          <p:cNvSpPr/>
          <p:nvPr/>
        </p:nvSpPr>
        <p:spPr>
          <a:xfrm>
            <a:off x="6603850" y="2691689"/>
            <a:ext cx="146388" cy="2590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0AD2E-8E64-4E54-909D-A67AF573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Pneumatic Drive System Change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B55EFC-4FE3-4745-8234-6C02726FACB8}"/>
              </a:ext>
            </a:extLst>
          </p:cNvPr>
          <p:cNvSpPr/>
          <p:nvPr/>
        </p:nvSpPr>
        <p:spPr>
          <a:xfrm rot="864744">
            <a:off x="1007249" y="4637314"/>
            <a:ext cx="5936974" cy="7553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79853-7817-4306-BBC1-0FC28ACBF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4" y="3335288"/>
            <a:ext cx="1946660" cy="19466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6FB7A4-77D2-4218-AB5F-97B9F705D3A1}"/>
              </a:ext>
            </a:extLst>
          </p:cNvPr>
          <p:cNvSpPr/>
          <p:nvPr/>
        </p:nvSpPr>
        <p:spPr>
          <a:xfrm>
            <a:off x="6492323" y="860988"/>
            <a:ext cx="343886" cy="18307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58B0B-28CC-40F9-A5D3-E03A2222E902}"/>
              </a:ext>
            </a:extLst>
          </p:cNvPr>
          <p:cNvSpPr txBox="1"/>
          <p:nvPr/>
        </p:nvSpPr>
        <p:spPr>
          <a:xfrm>
            <a:off x="1006663" y="2529499"/>
            <a:ext cx="1216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Traction</a:t>
            </a:r>
          </a:p>
          <a:p>
            <a:pPr algn="ctr"/>
            <a:r>
              <a:rPr lang="en-US" sz="2400" b="1" dirty="0"/>
              <a:t>Wheel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54F51-2A31-4BB1-9F4D-479DC82D00F4}"/>
              </a:ext>
            </a:extLst>
          </p:cNvPr>
          <p:cNvSpPr txBox="1"/>
          <p:nvPr/>
        </p:nvSpPr>
        <p:spPr>
          <a:xfrm>
            <a:off x="7351597" y="4028364"/>
            <a:ext cx="1468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Mecanum</a:t>
            </a:r>
            <a:endParaRPr lang="en-US" sz="2400" b="1" dirty="0"/>
          </a:p>
          <a:p>
            <a:pPr algn="ctr"/>
            <a:r>
              <a:rPr lang="en-US" sz="2400" b="1" dirty="0"/>
              <a:t>Wheel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10AEC-B2DC-4DED-82AD-374E0D1A7AC7}"/>
              </a:ext>
            </a:extLst>
          </p:cNvPr>
          <p:cNvSpPr txBox="1"/>
          <p:nvPr/>
        </p:nvSpPr>
        <p:spPr>
          <a:xfrm>
            <a:off x="4738874" y="1656991"/>
            <a:ext cx="1544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Pneumatic</a:t>
            </a:r>
          </a:p>
          <a:p>
            <a:pPr algn="ctr"/>
            <a:r>
              <a:rPr lang="en-US" sz="2400" b="1" dirty="0"/>
              <a:t>Piston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240452-8F56-4535-8BF1-713AE1FB55DD}"/>
              </a:ext>
            </a:extLst>
          </p:cNvPr>
          <p:cNvSpPr/>
          <p:nvPr/>
        </p:nvSpPr>
        <p:spPr>
          <a:xfrm>
            <a:off x="3424610" y="4326771"/>
            <a:ext cx="1352021" cy="1288725"/>
          </a:xfrm>
          <a:prstGeom prst="ellipse">
            <a:avLst/>
          </a:prstGeom>
          <a:solidFill>
            <a:srgbClr val="0000FF"/>
          </a:solidFill>
          <a:ln w="31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E196979-21EE-4F99-88F6-3B3C30AC76ED}"/>
              </a:ext>
            </a:extLst>
          </p:cNvPr>
          <p:cNvSpPr/>
          <p:nvPr/>
        </p:nvSpPr>
        <p:spPr>
          <a:xfrm>
            <a:off x="3895012" y="4828160"/>
            <a:ext cx="411215" cy="354496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54303-90FB-437D-BA7C-240061383DC3}"/>
              </a:ext>
            </a:extLst>
          </p:cNvPr>
          <p:cNvSpPr txBox="1"/>
          <p:nvPr/>
        </p:nvSpPr>
        <p:spPr>
          <a:xfrm>
            <a:off x="1793793" y="5914531"/>
            <a:ext cx="148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Drive Axle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CEFD3B-32DD-4837-B4AF-2E7F24E84F0C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2457364" y="4308618"/>
            <a:ext cx="1020914" cy="37639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655231-67FA-489C-BBC1-B192431AB608}"/>
              </a:ext>
            </a:extLst>
          </p:cNvPr>
          <p:cNvCxnSpPr>
            <a:stCxn id="14" idx="2"/>
          </p:cNvCxnSpPr>
          <p:nvPr/>
        </p:nvCxnSpPr>
        <p:spPr>
          <a:xfrm flipH="1" flipV="1">
            <a:off x="2223599" y="4859361"/>
            <a:ext cx="1201011" cy="11177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AC9FD4-CE5C-429C-9869-1ADCA2AF9E3C}"/>
              </a:ext>
            </a:extLst>
          </p:cNvPr>
          <p:cNvCxnSpPr/>
          <p:nvPr/>
        </p:nvCxnSpPr>
        <p:spPr>
          <a:xfrm flipV="1">
            <a:off x="2824104" y="5182656"/>
            <a:ext cx="966018" cy="73187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9BCF2C-FAA8-4FC4-9C9C-C9B5620E431A}"/>
              </a:ext>
            </a:extLst>
          </p:cNvPr>
          <p:cNvCxnSpPr>
            <a:cxnSpLocks/>
          </p:cNvCxnSpPr>
          <p:nvPr/>
        </p:nvCxnSpPr>
        <p:spPr>
          <a:xfrm>
            <a:off x="4757368" y="5011947"/>
            <a:ext cx="1350523" cy="27000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20670C-B3BA-4B21-A15E-94D2FD8E7E75}"/>
              </a:ext>
            </a:extLst>
          </p:cNvPr>
          <p:cNvCxnSpPr/>
          <p:nvPr/>
        </p:nvCxnSpPr>
        <p:spPr>
          <a:xfrm>
            <a:off x="4725895" y="5281948"/>
            <a:ext cx="1339586" cy="47986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C32C705-1FB5-4D54-B5C2-1F5EC92C5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81" y="4548188"/>
            <a:ext cx="2385714" cy="238571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BDBDBFD-4EEE-481F-9D14-89BC6359E514}"/>
              </a:ext>
            </a:extLst>
          </p:cNvPr>
          <p:cNvSpPr txBox="1"/>
          <p:nvPr/>
        </p:nvSpPr>
        <p:spPr>
          <a:xfrm>
            <a:off x="3414267" y="3381075"/>
            <a:ext cx="1496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Sprocket /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Pulley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2938DAD-CB42-4D8B-AEB7-E397ECFBE2DB}"/>
              </a:ext>
            </a:extLst>
          </p:cNvPr>
          <p:cNvCxnSpPr>
            <a:cxnSpLocks/>
          </p:cNvCxnSpPr>
          <p:nvPr/>
        </p:nvCxnSpPr>
        <p:spPr>
          <a:xfrm>
            <a:off x="2876661" y="2211934"/>
            <a:ext cx="250852" cy="223192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2B8A46B-8EEE-4F81-80C2-81E174DCE554}"/>
              </a:ext>
            </a:extLst>
          </p:cNvPr>
          <p:cNvSpPr txBox="1"/>
          <p:nvPr/>
        </p:nvSpPr>
        <p:spPr>
          <a:xfrm>
            <a:off x="2117925" y="1640094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Chain / Belt</a:t>
            </a:r>
          </a:p>
        </p:txBody>
      </p:sp>
    </p:spTree>
    <p:extLst>
      <p:ext uri="{BB962C8B-B14F-4D97-AF65-F5344CB8AC3E}">
        <p14:creationId xmlns:p14="http://schemas.microsoft.com/office/powerpoint/2010/main" val="30429711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choices!</a:t>
            </a:r>
          </a:p>
          <a:p>
            <a:r>
              <a:rPr lang="en-US" dirty="0"/>
              <a:t>Choose drive system and drive system components based on</a:t>
            </a:r>
          </a:p>
          <a:p>
            <a:pPr lvl="1"/>
            <a:r>
              <a:rPr lang="en-US" dirty="0"/>
              <a:t>Required robot performance according to game strategy</a:t>
            </a:r>
          </a:p>
          <a:p>
            <a:pPr lvl="1"/>
            <a:r>
              <a:rPr lang="en-US" dirty="0"/>
              <a:t>Experience with components and systems</a:t>
            </a:r>
          </a:p>
          <a:p>
            <a:pPr lvl="1"/>
            <a:r>
              <a:rPr lang="en-US" dirty="0"/>
              <a:t>Financial and Weight budgets</a:t>
            </a:r>
          </a:p>
          <a:p>
            <a:pPr lvl="1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Chassis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574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Must be strong enough to hold everything else in place</a:t>
            </a:r>
          </a:p>
          <a:p>
            <a:r>
              <a:rPr lang="en-US" dirty="0"/>
              <a:t>Must be light enough so you can add drive train and manipulators and stay within weight limit (120 pounds)</a:t>
            </a:r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Steel – Strong but Too Heavy!</a:t>
            </a:r>
          </a:p>
          <a:p>
            <a:pPr lvl="1"/>
            <a:r>
              <a:rPr lang="en-US" dirty="0"/>
              <a:t>Wood – Light but Too Fragile!</a:t>
            </a:r>
          </a:p>
          <a:p>
            <a:pPr lvl="1"/>
            <a:r>
              <a:rPr lang="en-US" dirty="0"/>
              <a:t>Aluminum – Just Right!!</a:t>
            </a:r>
          </a:p>
          <a:p>
            <a:pPr lvl="1"/>
            <a:r>
              <a:rPr lang="en-US" dirty="0"/>
              <a:t>Exotica – Graphite, Fiberglass, …</a:t>
            </a:r>
          </a:p>
          <a:p>
            <a:pPr lvl="2"/>
            <a:r>
              <a:rPr lang="en-US" dirty="0"/>
              <a:t>Not a good idea for an inexperienced team!</a:t>
            </a:r>
          </a:p>
          <a:p>
            <a:pPr lvl="2"/>
            <a:r>
              <a:rPr lang="en-US" dirty="0"/>
              <a:t>Not a good idea if you haven’t mastered the technology in the offseason (including reliability testing)</a:t>
            </a:r>
          </a:p>
          <a:p>
            <a:pPr lvl="2"/>
            <a:r>
              <a:rPr lang="en-US" dirty="0"/>
              <a:t>Must be able to be repaired!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33511</TotalTime>
  <Words>2965</Words>
  <Application>Microsoft Office PowerPoint</Application>
  <PresentationFormat>On-screen Show (4:3)</PresentationFormat>
  <Paragraphs>638</Paragraphs>
  <Slides>87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Arial</vt:lpstr>
      <vt:lpstr>Calibri</vt:lpstr>
      <vt:lpstr>Courier New</vt:lpstr>
      <vt:lpstr>Symbol</vt:lpstr>
      <vt:lpstr>Wingdings</vt:lpstr>
      <vt:lpstr>Office Theme</vt:lpstr>
      <vt:lpstr>Equation</vt:lpstr>
      <vt:lpstr>Chassis / Drive Train 101</vt:lpstr>
      <vt:lpstr>Chassis / Drive Train </vt:lpstr>
      <vt:lpstr>What is a Chassis / Drive Train?</vt:lpstr>
      <vt:lpstr>Chassis</vt:lpstr>
      <vt:lpstr>Chassis Shape</vt:lpstr>
      <vt:lpstr>Narrow or Wide?</vt:lpstr>
      <vt:lpstr>Narrow or Wide?</vt:lpstr>
      <vt:lpstr>Narrow, Wide, Square?</vt:lpstr>
      <vt:lpstr>Chassis Material</vt:lpstr>
      <vt:lpstr>Chassis – Custom or COTS?</vt:lpstr>
      <vt:lpstr>Custom-CAD?</vt:lpstr>
      <vt:lpstr>Custom-By Hand?</vt:lpstr>
      <vt:lpstr>COTS Chassis Parts</vt:lpstr>
      <vt:lpstr>80-20 Chassis Parts</vt:lpstr>
      <vt:lpstr>80-20 Fastening</vt:lpstr>
      <vt:lpstr>80-20 Parts</vt:lpstr>
      <vt:lpstr>AndyMark Chassis Parts – Rev Robotics* Extrusion</vt:lpstr>
      <vt:lpstr>AndyMark Chassis Parts – Rev Robotics* Extrusion</vt:lpstr>
      <vt:lpstr>AndyMark Chassis Parts – C-Channel</vt:lpstr>
      <vt:lpstr>AndyMark Chassis Parts – Nano Tubes</vt:lpstr>
      <vt:lpstr>AndyMark Chassis Parts – Nano Tubes</vt:lpstr>
      <vt:lpstr>AndyMark Chassis Parts – Nano Tube Robot*</vt:lpstr>
      <vt:lpstr>AndyMark Kit Chassis Options</vt:lpstr>
      <vt:lpstr>VexPro VersaChassis</vt:lpstr>
      <vt:lpstr>Chassis Pan</vt:lpstr>
      <vt:lpstr>Chassis Pan Options</vt:lpstr>
      <vt:lpstr>Open Chassis</vt:lpstr>
      <vt:lpstr>Open Chassis</vt:lpstr>
      <vt:lpstr>Center of Mass</vt:lpstr>
      <vt:lpstr>Center of Mass</vt:lpstr>
      <vt:lpstr>Chassis Summary</vt:lpstr>
      <vt:lpstr>Drive Train</vt:lpstr>
      <vt:lpstr>Drive Train – Components</vt:lpstr>
      <vt:lpstr>Drive System - Motors</vt:lpstr>
      <vt:lpstr>Drive System - Gearboxes</vt:lpstr>
      <vt:lpstr>Single Speed vs. Shifting</vt:lpstr>
      <vt:lpstr>AndyMark Single Speed Gearboxes</vt:lpstr>
      <vt:lpstr>AndyMark</vt:lpstr>
      <vt:lpstr>US Digital Encoder</vt:lpstr>
      <vt:lpstr>VexPro Single Speed Gearboxes</vt:lpstr>
      <vt:lpstr>VexPro SS Gearboxes</vt:lpstr>
      <vt:lpstr>VexPro Single Reduction Clamping Gearbox</vt:lpstr>
      <vt:lpstr>VexPro Single Reduction Clamping Gearbox</vt:lpstr>
      <vt:lpstr>AndyMark Shifting Gearboxes</vt:lpstr>
      <vt:lpstr>AndyMark Shifting Gearboxes</vt:lpstr>
      <vt:lpstr>VexPro Shifting Gearboxes</vt:lpstr>
      <vt:lpstr>VexPro Shifting Gearboxes</vt:lpstr>
      <vt:lpstr>Power Transmission</vt:lpstr>
      <vt:lpstr>Chain Tensioners</vt:lpstr>
      <vt:lpstr>Axle Position Adjusters for FRC</vt:lpstr>
      <vt:lpstr>Pillow Blocks</vt:lpstr>
      <vt:lpstr>Power Transmission </vt:lpstr>
      <vt:lpstr>Power Transmission </vt:lpstr>
      <vt:lpstr>Wheels, Tracks</vt:lpstr>
      <vt:lpstr>Solid Rubber Wheels</vt:lpstr>
      <vt:lpstr>Traction Wheels</vt:lpstr>
      <vt:lpstr>Pneumatic Wheels</vt:lpstr>
      <vt:lpstr>Omni Wheels</vt:lpstr>
      <vt:lpstr>Mecanum Wheels</vt:lpstr>
      <vt:lpstr>Mecanum Drive</vt:lpstr>
      <vt:lpstr>Mecanum Drive</vt:lpstr>
      <vt:lpstr>Tank Treads</vt:lpstr>
      <vt:lpstr>Tank Treads</vt:lpstr>
      <vt:lpstr>Drive Type</vt:lpstr>
      <vt:lpstr>Arcade Drive</vt:lpstr>
      <vt:lpstr>Arcade Drive</vt:lpstr>
      <vt:lpstr>Tank Drive</vt:lpstr>
      <vt:lpstr>Tank Drive</vt:lpstr>
      <vt:lpstr>Tank Drive</vt:lpstr>
      <vt:lpstr>Tank Drive</vt:lpstr>
      <vt:lpstr>Some Tank Drive Turning Solutions</vt:lpstr>
      <vt:lpstr>Not So Good Tank Drive Turning Solutions</vt:lpstr>
      <vt:lpstr>Holonomic (2-D Translation) Drive Systems</vt:lpstr>
      <vt:lpstr>Mecanum Drive</vt:lpstr>
      <vt:lpstr>4-Omni Drive</vt:lpstr>
      <vt:lpstr>4-Omni Drive</vt:lpstr>
      <vt:lpstr>H-Omni Drive</vt:lpstr>
      <vt:lpstr>H-Omni Drive</vt:lpstr>
      <vt:lpstr>Exotica</vt:lpstr>
      <vt:lpstr>Swerve Drive</vt:lpstr>
      <vt:lpstr>Swerve Drive</vt:lpstr>
      <vt:lpstr>Swerve Drive</vt:lpstr>
      <vt:lpstr>Swerve Drive</vt:lpstr>
      <vt:lpstr>Swerve Drive</vt:lpstr>
      <vt:lpstr>Transforming Drives</vt:lpstr>
      <vt:lpstr>Pneumatic Drive System Change </vt:lpstr>
      <vt:lpstr>Drive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It All Together</dc:title>
  <dc:creator>Milnes, Thomas D.</dc:creator>
  <cp:lastModifiedBy>Thomas Milnes</cp:lastModifiedBy>
  <cp:revision>374</cp:revision>
  <cp:lastPrinted>2013-11-14T19:40:28Z</cp:lastPrinted>
  <dcterms:created xsi:type="dcterms:W3CDTF">2006-08-16T00:00:00Z</dcterms:created>
  <dcterms:modified xsi:type="dcterms:W3CDTF">2018-10-26T19:15:55Z</dcterms:modified>
</cp:coreProperties>
</file>