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15" r:id="rId2"/>
    <p:sldId id="274" r:id="rId3"/>
    <p:sldId id="302" r:id="rId4"/>
    <p:sldId id="288" r:id="rId5"/>
    <p:sldId id="276" r:id="rId6"/>
    <p:sldId id="301" r:id="rId7"/>
    <p:sldId id="269" r:id="rId8"/>
    <p:sldId id="270" r:id="rId9"/>
    <p:sldId id="289" r:id="rId10"/>
    <p:sldId id="291" r:id="rId11"/>
    <p:sldId id="271" r:id="rId12"/>
    <p:sldId id="290" r:id="rId13"/>
    <p:sldId id="272" r:id="rId14"/>
    <p:sldId id="285" r:id="rId15"/>
    <p:sldId id="296" r:id="rId16"/>
    <p:sldId id="297" r:id="rId17"/>
    <p:sldId id="298" r:id="rId18"/>
    <p:sldId id="283" r:id="rId19"/>
    <p:sldId id="282" r:id="rId20"/>
    <p:sldId id="281" r:id="rId21"/>
    <p:sldId id="286" r:id="rId22"/>
    <p:sldId id="299" r:id="rId23"/>
    <p:sldId id="278" r:id="rId24"/>
    <p:sldId id="280" r:id="rId25"/>
    <p:sldId id="279" r:id="rId26"/>
    <p:sldId id="268" r:id="rId27"/>
  </p:sldIdLst>
  <p:sldSz cx="9144000" cy="5143500" type="screen16x9"/>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11" autoAdjust="0"/>
    <p:restoredTop sz="64662" autoAdjust="0"/>
  </p:normalViewPr>
  <p:slideViewPr>
    <p:cSldViewPr>
      <p:cViewPr varScale="1">
        <p:scale>
          <a:sx n="138" d="100"/>
          <a:sy n="138" d="100"/>
        </p:scale>
        <p:origin x="2288" y="7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7DBBAE-34C4-40A8-98E0-97F9D21178B5}" type="doc">
      <dgm:prSet loTypeId="urn:microsoft.com/office/officeart/2005/8/layout/vList2" loCatId="list" qsTypeId="urn:microsoft.com/office/officeart/2005/8/quickstyle/simple2" qsCatId="simple" csTypeId="urn:microsoft.com/office/officeart/2005/8/colors/colorful2" csCatId="colorful"/>
      <dgm:spPr/>
      <dgm:t>
        <a:bodyPr/>
        <a:lstStyle/>
        <a:p>
          <a:endParaRPr lang="en-US"/>
        </a:p>
      </dgm:t>
    </dgm:pt>
    <dgm:pt modelId="{CAC529B1-D7AC-4CDF-AC88-9DFB9DB2C872}">
      <dgm:prSet/>
      <dgm:spPr/>
      <dgm:t>
        <a:bodyPr/>
        <a:lstStyle/>
        <a:p>
          <a:r>
            <a:rPr lang="en-US" dirty="0"/>
            <a:t>They interview</a:t>
          </a:r>
        </a:p>
      </dgm:t>
    </dgm:pt>
    <dgm:pt modelId="{0572F56B-98CE-4EF8-8BA6-B70385118A60}" type="parTrans" cxnId="{6A02CDD7-4A67-4A45-BDBF-74ECBD708BB2}">
      <dgm:prSet/>
      <dgm:spPr/>
      <dgm:t>
        <a:bodyPr/>
        <a:lstStyle/>
        <a:p>
          <a:endParaRPr lang="en-US"/>
        </a:p>
      </dgm:t>
    </dgm:pt>
    <dgm:pt modelId="{ACD23B47-7222-4595-8F3D-4C1C21134BEE}" type="sibTrans" cxnId="{6A02CDD7-4A67-4A45-BDBF-74ECBD708BB2}">
      <dgm:prSet/>
      <dgm:spPr/>
      <dgm:t>
        <a:bodyPr/>
        <a:lstStyle/>
        <a:p>
          <a:endParaRPr lang="en-US"/>
        </a:p>
      </dgm:t>
    </dgm:pt>
    <dgm:pt modelId="{9A4A3159-F41B-4D23-BC62-0A3C03D4EF07}">
      <dgm:prSet/>
      <dgm:spPr/>
      <dgm:t>
        <a:bodyPr/>
        <a:lstStyle/>
        <a:p>
          <a:r>
            <a:rPr lang="en-US" dirty="0"/>
            <a:t>They watch and observe</a:t>
          </a:r>
        </a:p>
      </dgm:t>
    </dgm:pt>
    <dgm:pt modelId="{B41D81F2-194D-4024-B4BD-59C727746EE9}" type="parTrans" cxnId="{9CAA7A6E-497A-429B-8956-0620EA54C325}">
      <dgm:prSet/>
      <dgm:spPr/>
      <dgm:t>
        <a:bodyPr/>
        <a:lstStyle/>
        <a:p>
          <a:endParaRPr lang="en-US"/>
        </a:p>
      </dgm:t>
    </dgm:pt>
    <dgm:pt modelId="{7B13C2AC-FCD7-49EB-9A2F-380B3D6F5880}" type="sibTrans" cxnId="{9CAA7A6E-497A-429B-8956-0620EA54C325}">
      <dgm:prSet/>
      <dgm:spPr/>
      <dgm:t>
        <a:bodyPr/>
        <a:lstStyle/>
        <a:p>
          <a:endParaRPr lang="en-US"/>
        </a:p>
      </dgm:t>
    </dgm:pt>
    <dgm:pt modelId="{F2276F5D-8B07-4987-9435-9AF16E7D8729}">
      <dgm:prSet/>
      <dgm:spPr/>
      <dgm:t>
        <a:bodyPr/>
        <a:lstStyle/>
        <a:p>
          <a:r>
            <a:rPr lang="en-US" dirty="0"/>
            <a:t>They listen</a:t>
          </a:r>
        </a:p>
      </dgm:t>
    </dgm:pt>
    <dgm:pt modelId="{5F2CAAD6-8C97-4F52-B08E-5B3EF210840B}" type="parTrans" cxnId="{D7E2A5FB-1F57-4319-8084-5C362273E393}">
      <dgm:prSet/>
      <dgm:spPr/>
      <dgm:t>
        <a:bodyPr/>
        <a:lstStyle/>
        <a:p>
          <a:endParaRPr lang="en-US"/>
        </a:p>
      </dgm:t>
    </dgm:pt>
    <dgm:pt modelId="{83B48FCC-BC35-49C1-9895-9D49AB10EEDD}" type="sibTrans" cxnId="{D7E2A5FB-1F57-4319-8084-5C362273E393}">
      <dgm:prSet/>
      <dgm:spPr/>
      <dgm:t>
        <a:bodyPr/>
        <a:lstStyle/>
        <a:p>
          <a:endParaRPr lang="en-US"/>
        </a:p>
      </dgm:t>
    </dgm:pt>
    <dgm:pt modelId="{A1011CA7-E7FF-46BA-B108-33D80D251AB6}">
      <dgm:prSet/>
      <dgm:spPr/>
      <dgm:t>
        <a:bodyPr/>
        <a:lstStyle/>
        <a:p>
          <a:r>
            <a:rPr lang="en-US" dirty="0"/>
            <a:t>They deliberate</a:t>
          </a:r>
        </a:p>
      </dgm:t>
    </dgm:pt>
    <dgm:pt modelId="{8BF9A897-94FA-4E8F-85ED-EC5552E2886B}" type="parTrans" cxnId="{FF911220-B669-495F-BB8E-A92182A3159F}">
      <dgm:prSet/>
      <dgm:spPr/>
      <dgm:t>
        <a:bodyPr/>
        <a:lstStyle/>
        <a:p>
          <a:endParaRPr lang="en-US"/>
        </a:p>
      </dgm:t>
    </dgm:pt>
    <dgm:pt modelId="{9DE7AF30-E4CD-4240-8187-AE216A6551C1}" type="sibTrans" cxnId="{FF911220-B669-495F-BB8E-A92182A3159F}">
      <dgm:prSet/>
      <dgm:spPr/>
      <dgm:t>
        <a:bodyPr/>
        <a:lstStyle/>
        <a:p>
          <a:endParaRPr lang="en-US"/>
        </a:p>
      </dgm:t>
    </dgm:pt>
    <dgm:pt modelId="{968CE8AE-159B-4EDB-8611-18DF66D36EBA}">
      <dgm:prSet/>
      <dgm:spPr/>
      <dgm:t>
        <a:bodyPr/>
        <a:lstStyle/>
        <a:p>
          <a:r>
            <a:rPr lang="en-US" dirty="0"/>
            <a:t>They investigate</a:t>
          </a:r>
        </a:p>
      </dgm:t>
    </dgm:pt>
    <dgm:pt modelId="{6799D1C9-C06A-4BCE-A590-C07B5BC9BC80}" type="parTrans" cxnId="{0B852A9C-0F57-43C0-9847-E6A4B7248917}">
      <dgm:prSet/>
      <dgm:spPr/>
      <dgm:t>
        <a:bodyPr/>
        <a:lstStyle/>
        <a:p>
          <a:endParaRPr lang="en-US"/>
        </a:p>
      </dgm:t>
    </dgm:pt>
    <dgm:pt modelId="{7CACF4D2-0A8A-47B1-B7E8-0C49C7F66D27}" type="sibTrans" cxnId="{0B852A9C-0F57-43C0-9847-E6A4B7248917}">
      <dgm:prSet/>
      <dgm:spPr/>
      <dgm:t>
        <a:bodyPr/>
        <a:lstStyle/>
        <a:p>
          <a:endParaRPr lang="en-US"/>
        </a:p>
      </dgm:t>
    </dgm:pt>
    <dgm:pt modelId="{1A66C2D1-10F5-4F3F-9371-4385E4B77BC5}">
      <dgm:prSet/>
      <dgm:spPr/>
      <dgm:t>
        <a:bodyPr/>
        <a:lstStyle/>
        <a:p>
          <a:r>
            <a:rPr lang="en-US" dirty="0"/>
            <a:t>They prep in advance</a:t>
          </a:r>
        </a:p>
      </dgm:t>
    </dgm:pt>
    <dgm:pt modelId="{B0202617-5A16-4B36-B180-A66632692F5D}" type="parTrans" cxnId="{013231B1-3FD9-4FAE-8141-FA8701D1E7ED}">
      <dgm:prSet/>
      <dgm:spPr/>
      <dgm:t>
        <a:bodyPr/>
        <a:lstStyle/>
        <a:p>
          <a:endParaRPr lang="en-US"/>
        </a:p>
      </dgm:t>
    </dgm:pt>
    <dgm:pt modelId="{AE0A2B25-4E73-4CEF-825D-831A251A68E3}" type="sibTrans" cxnId="{013231B1-3FD9-4FAE-8141-FA8701D1E7ED}">
      <dgm:prSet/>
      <dgm:spPr/>
      <dgm:t>
        <a:bodyPr/>
        <a:lstStyle/>
        <a:p>
          <a:endParaRPr lang="en-US"/>
        </a:p>
      </dgm:t>
    </dgm:pt>
    <dgm:pt modelId="{A6BFAE0A-50D2-412A-BDA4-A3CE80E723B0}">
      <dgm:prSet/>
      <dgm:spPr/>
      <dgm:t>
        <a:bodyPr/>
        <a:lstStyle/>
        <a:p>
          <a:r>
            <a:rPr lang="en-US" dirty="0"/>
            <a:t>They care</a:t>
          </a:r>
        </a:p>
      </dgm:t>
    </dgm:pt>
    <dgm:pt modelId="{4727F116-B4BD-474E-B9EE-81E90E188967}" type="parTrans" cxnId="{71C34DFA-0C43-4FB9-B619-D026620A37DD}">
      <dgm:prSet/>
      <dgm:spPr/>
      <dgm:t>
        <a:bodyPr/>
        <a:lstStyle/>
        <a:p>
          <a:endParaRPr lang="en-US"/>
        </a:p>
      </dgm:t>
    </dgm:pt>
    <dgm:pt modelId="{330E3126-A220-4911-8FEC-73BFA3A6E7CF}" type="sibTrans" cxnId="{71C34DFA-0C43-4FB9-B619-D026620A37DD}">
      <dgm:prSet/>
      <dgm:spPr/>
      <dgm:t>
        <a:bodyPr/>
        <a:lstStyle/>
        <a:p>
          <a:endParaRPr lang="en-US"/>
        </a:p>
      </dgm:t>
    </dgm:pt>
    <dgm:pt modelId="{FC5F58C2-6CB6-4F73-BD57-0C1207CAB1C1}">
      <dgm:prSet/>
      <dgm:spPr/>
      <dgm:t>
        <a:bodyPr/>
        <a:lstStyle/>
        <a:p>
          <a:r>
            <a:rPr lang="en-US" dirty="0"/>
            <a:t>They like questions</a:t>
          </a:r>
        </a:p>
      </dgm:t>
    </dgm:pt>
    <dgm:pt modelId="{1090C0AE-9339-463B-9B3B-97DFEFEC92A1}" type="parTrans" cxnId="{D38AB8B9-F224-418A-BF16-06C06BB856E6}">
      <dgm:prSet/>
      <dgm:spPr/>
      <dgm:t>
        <a:bodyPr/>
        <a:lstStyle/>
        <a:p>
          <a:endParaRPr lang="en-US"/>
        </a:p>
      </dgm:t>
    </dgm:pt>
    <dgm:pt modelId="{EDE3DFBF-F96B-4657-B480-BF1C1104CB1A}" type="sibTrans" cxnId="{D38AB8B9-F224-418A-BF16-06C06BB856E6}">
      <dgm:prSet/>
      <dgm:spPr/>
      <dgm:t>
        <a:bodyPr/>
        <a:lstStyle/>
        <a:p>
          <a:endParaRPr lang="en-US"/>
        </a:p>
      </dgm:t>
    </dgm:pt>
    <dgm:pt modelId="{443F1D9A-3616-44EB-971D-2F7C8EF74604}" type="pres">
      <dgm:prSet presAssocID="{1E7DBBAE-34C4-40A8-98E0-97F9D21178B5}" presName="linear" presStyleCnt="0">
        <dgm:presLayoutVars>
          <dgm:animLvl val="lvl"/>
          <dgm:resizeHandles val="exact"/>
        </dgm:presLayoutVars>
      </dgm:prSet>
      <dgm:spPr/>
    </dgm:pt>
    <dgm:pt modelId="{F5F64541-23F8-40BE-9398-349FDF2875F4}" type="pres">
      <dgm:prSet presAssocID="{CAC529B1-D7AC-4CDF-AC88-9DFB9DB2C872}" presName="parentText" presStyleLbl="node1" presStyleIdx="0" presStyleCnt="8">
        <dgm:presLayoutVars>
          <dgm:chMax val="0"/>
          <dgm:bulletEnabled val="1"/>
        </dgm:presLayoutVars>
      </dgm:prSet>
      <dgm:spPr/>
    </dgm:pt>
    <dgm:pt modelId="{F8DAD524-4694-4CFB-B13E-FF8DB035EC4F}" type="pres">
      <dgm:prSet presAssocID="{ACD23B47-7222-4595-8F3D-4C1C21134BEE}" presName="spacer" presStyleCnt="0"/>
      <dgm:spPr/>
    </dgm:pt>
    <dgm:pt modelId="{84C21A87-2947-49DA-B12D-8FC7694AF8D3}" type="pres">
      <dgm:prSet presAssocID="{9A4A3159-F41B-4D23-BC62-0A3C03D4EF07}" presName="parentText" presStyleLbl="node1" presStyleIdx="1" presStyleCnt="8">
        <dgm:presLayoutVars>
          <dgm:chMax val="0"/>
          <dgm:bulletEnabled val="1"/>
        </dgm:presLayoutVars>
      </dgm:prSet>
      <dgm:spPr/>
    </dgm:pt>
    <dgm:pt modelId="{4BA732CF-8CD4-4558-A815-957A7715004E}" type="pres">
      <dgm:prSet presAssocID="{7B13C2AC-FCD7-49EB-9A2F-380B3D6F5880}" presName="spacer" presStyleCnt="0"/>
      <dgm:spPr/>
    </dgm:pt>
    <dgm:pt modelId="{BB5F6582-425D-45BF-BFD9-4034A09CAA43}" type="pres">
      <dgm:prSet presAssocID="{F2276F5D-8B07-4987-9435-9AF16E7D8729}" presName="parentText" presStyleLbl="node1" presStyleIdx="2" presStyleCnt="8">
        <dgm:presLayoutVars>
          <dgm:chMax val="0"/>
          <dgm:bulletEnabled val="1"/>
        </dgm:presLayoutVars>
      </dgm:prSet>
      <dgm:spPr/>
    </dgm:pt>
    <dgm:pt modelId="{9FE5C108-0CAA-4AEA-9117-D5747C95EBE9}" type="pres">
      <dgm:prSet presAssocID="{83B48FCC-BC35-49C1-9895-9D49AB10EEDD}" presName="spacer" presStyleCnt="0"/>
      <dgm:spPr/>
    </dgm:pt>
    <dgm:pt modelId="{53449A1C-B599-402C-BBE4-ED6517C52682}" type="pres">
      <dgm:prSet presAssocID="{A1011CA7-E7FF-46BA-B108-33D80D251AB6}" presName="parentText" presStyleLbl="node1" presStyleIdx="3" presStyleCnt="8">
        <dgm:presLayoutVars>
          <dgm:chMax val="0"/>
          <dgm:bulletEnabled val="1"/>
        </dgm:presLayoutVars>
      </dgm:prSet>
      <dgm:spPr/>
    </dgm:pt>
    <dgm:pt modelId="{891AAF2D-4959-4901-9DB2-EE00A0F8310A}" type="pres">
      <dgm:prSet presAssocID="{9DE7AF30-E4CD-4240-8187-AE216A6551C1}" presName="spacer" presStyleCnt="0"/>
      <dgm:spPr/>
    </dgm:pt>
    <dgm:pt modelId="{BC17E7B8-BDB5-44F0-9C67-651DCE7BF3FD}" type="pres">
      <dgm:prSet presAssocID="{968CE8AE-159B-4EDB-8611-18DF66D36EBA}" presName="parentText" presStyleLbl="node1" presStyleIdx="4" presStyleCnt="8">
        <dgm:presLayoutVars>
          <dgm:chMax val="0"/>
          <dgm:bulletEnabled val="1"/>
        </dgm:presLayoutVars>
      </dgm:prSet>
      <dgm:spPr/>
    </dgm:pt>
    <dgm:pt modelId="{17A78808-9027-45F0-BD40-529C45A6704B}" type="pres">
      <dgm:prSet presAssocID="{7CACF4D2-0A8A-47B1-B7E8-0C49C7F66D27}" presName="spacer" presStyleCnt="0"/>
      <dgm:spPr/>
    </dgm:pt>
    <dgm:pt modelId="{198BECFA-C045-40EF-9E50-CEBAD49DA7CA}" type="pres">
      <dgm:prSet presAssocID="{1A66C2D1-10F5-4F3F-9371-4385E4B77BC5}" presName="parentText" presStyleLbl="node1" presStyleIdx="5" presStyleCnt="8">
        <dgm:presLayoutVars>
          <dgm:chMax val="0"/>
          <dgm:bulletEnabled val="1"/>
        </dgm:presLayoutVars>
      </dgm:prSet>
      <dgm:spPr/>
    </dgm:pt>
    <dgm:pt modelId="{6165CDEF-62E3-43DC-804F-3AEDF55F8316}" type="pres">
      <dgm:prSet presAssocID="{AE0A2B25-4E73-4CEF-825D-831A251A68E3}" presName="spacer" presStyleCnt="0"/>
      <dgm:spPr/>
    </dgm:pt>
    <dgm:pt modelId="{B05D2D09-47DF-4FAF-BA52-9FF64E8FC975}" type="pres">
      <dgm:prSet presAssocID="{A6BFAE0A-50D2-412A-BDA4-A3CE80E723B0}" presName="parentText" presStyleLbl="node1" presStyleIdx="6" presStyleCnt="8">
        <dgm:presLayoutVars>
          <dgm:chMax val="0"/>
          <dgm:bulletEnabled val="1"/>
        </dgm:presLayoutVars>
      </dgm:prSet>
      <dgm:spPr/>
    </dgm:pt>
    <dgm:pt modelId="{BEA99180-6B59-4B26-AE61-E7CBDBAE9B71}" type="pres">
      <dgm:prSet presAssocID="{330E3126-A220-4911-8FEC-73BFA3A6E7CF}" presName="spacer" presStyleCnt="0"/>
      <dgm:spPr/>
    </dgm:pt>
    <dgm:pt modelId="{A176A912-8207-4845-9006-0A15F9AC223D}" type="pres">
      <dgm:prSet presAssocID="{FC5F58C2-6CB6-4F73-BD57-0C1207CAB1C1}" presName="parentText" presStyleLbl="node1" presStyleIdx="7" presStyleCnt="8">
        <dgm:presLayoutVars>
          <dgm:chMax val="0"/>
          <dgm:bulletEnabled val="1"/>
        </dgm:presLayoutVars>
      </dgm:prSet>
      <dgm:spPr/>
    </dgm:pt>
  </dgm:ptLst>
  <dgm:cxnLst>
    <dgm:cxn modelId="{52826D03-F88C-4E52-AD79-FBB9C8879084}" type="presOf" srcId="{A1011CA7-E7FF-46BA-B108-33D80D251AB6}" destId="{53449A1C-B599-402C-BBE4-ED6517C52682}" srcOrd="0" destOrd="0" presId="urn:microsoft.com/office/officeart/2005/8/layout/vList2"/>
    <dgm:cxn modelId="{6F83431B-3A3D-4EA6-ABDA-38E116000F3D}" type="presOf" srcId="{F2276F5D-8B07-4987-9435-9AF16E7D8729}" destId="{BB5F6582-425D-45BF-BFD9-4034A09CAA43}" srcOrd="0" destOrd="0" presId="urn:microsoft.com/office/officeart/2005/8/layout/vList2"/>
    <dgm:cxn modelId="{FF911220-B669-495F-BB8E-A92182A3159F}" srcId="{1E7DBBAE-34C4-40A8-98E0-97F9D21178B5}" destId="{A1011CA7-E7FF-46BA-B108-33D80D251AB6}" srcOrd="3" destOrd="0" parTransId="{8BF9A897-94FA-4E8F-85ED-EC5552E2886B}" sibTransId="{9DE7AF30-E4CD-4240-8187-AE216A6551C1}"/>
    <dgm:cxn modelId="{A107C138-E6BB-4473-8840-D07D5990D854}" type="presOf" srcId="{1E7DBBAE-34C4-40A8-98E0-97F9D21178B5}" destId="{443F1D9A-3616-44EB-971D-2F7C8EF74604}" srcOrd="0" destOrd="0" presId="urn:microsoft.com/office/officeart/2005/8/layout/vList2"/>
    <dgm:cxn modelId="{872D5E40-0040-4B2D-A03A-DCA1929FBF9C}" type="presOf" srcId="{9A4A3159-F41B-4D23-BC62-0A3C03D4EF07}" destId="{84C21A87-2947-49DA-B12D-8FC7694AF8D3}" srcOrd="0" destOrd="0" presId="urn:microsoft.com/office/officeart/2005/8/layout/vList2"/>
    <dgm:cxn modelId="{9CAA7A6E-497A-429B-8956-0620EA54C325}" srcId="{1E7DBBAE-34C4-40A8-98E0-97F9D21178B5}" destId="{9A4A3159-F41B-4D23-BC62-0A3C03D4EF07}" srcOrd="1" destOrd="0" parTransId="{B41D81F2-194D-4024-B4BD-59C727746EE9}" sibTransId="{7B13C2AC-FCD7-49EB-9A2F-380B3D6F5880}"/>
    <dgm:cxn modelId="{81551252-FF5F-4DDE-A0D6-353998304225}" type="presOf" srcId="{1A66C2D1-10F5-4F3F-9371-4385E4B77BC5}" destId="{198BECFA-C045-40EF-9E50-CEBAD49DA7CA}" srcOrd="0" destOrd="0" presId="urn:microsoft.com/office/officeart/2005/8/layout/vList2"/>
    <dgm:cxn modelId="{66E4A790-9434-4D51-8841-8AF7352D2D2F}" type="presOf" srcId="{FC5F58C2-6CB6-4F73-BD57-0C1207CAB1C1}" destId="{A176A912-8207-4845-9006-0A15F9AC223D}" srcOrd="0" destOrd="0" presId="urn:microsoft.com/office/officeart/2005/8/layout/vList2"/>
    <dgm:cxn modelId="{0B852A9C-0F57-43C0-9847-E6A4B7248917}" srcId="{1E7DBBAE-34C4-40A8-98E0-97F9D21178B5}" destId="{968CE8AE-159B-4EDB-8611-18DF66D36EBA}" srcOrd="4" destOrd="0" parTransId="{6799D1C9-C06A-4BCE-A590-C07B5BC9BC80}" sibTransId="{7CACF4D2-0A8A-47B1-B7E8-0C49C7F66D27}"/>
    <dgm:cxn modelId="{AC1BA09C-A586-4C63-B13E-415C12FBB6B4}" type="presOf" srcId="{CAC529B1-D7AC-4CDF-AC88-9DFB9DB2C872}" destId="{F5F64541-23F8-40BE-9398-349FDF2875F4}" srcOrd="0" destOrd="0" presId="urn:microsoft.com/office/officeart/2005/8/layout/vList2"/>
    <dgm:cxn modelId="{7E5025A6-45B4-4CAC-A179-64C57954D442}" type="presOf" srcId="{A6BFAE0A-50D2-412A-BDA4-A3CE80E723B0}" destId="{B05D2D09-47DF-4FAF-BA52-9FF64E8FC975}" srcOrd="0" destOrd="0" presId="urn:microsoft.com/office/officeart/2005/8/layout/vList2"/>
    <dgm:cxn modelId="{013231B1-3FD9-4FAE-8141-FA8701D1E7ED}" srcId="{1E7DBBAE-34C4-40A8-98E0-97F9D21178B5}" destId="{1A66C2D1-10F5-4F3F-9371-4385E4B77BC5}" srcOrd="5" destOrd="0" parTransId="{B0202617-5A16-4B36-B180-A66632692F5D}" sibTransId="{AE0A2B25-4E73-4CEF-825D-831A251A68E3}"/>
    <dgm:cxn modelId="{D38AB8B9-F224-418A-BF16-06C06BB856E6}" srcId="{1E7DBBAE-34C4-40A8-98E0-97F9D21178B5}" destId="{FC5F58C2-6CB6-4F73-BD57-0C1207CAB1C1}" srcOrd="7" destOrd="0" parTransId="{1090C0AE-9339-463B-9B3B-97DFEFEC92A1}" sibTransId="{EDE3DFBF-F96B-4657-B480-BF1C1104CB1A}"/>
    <dgm:cxn modelId="{6FEE40D1-1FED-4E94-B336-9817918B8C4A}" type="presOf" srcId="{968CE8AE-159B-4EDB-8611-18DF66D36EBA}" destId="{BC17E7B8-BDB5-44F0-9C67-651DCE7BF3FD}" srcOrd="0" destOrd="0" presId="urn:microsoft.com/office/officeart/2005/8/layout/vList2"/>
    <dgm:cxn modelId="{6A02CDD7-4A67-4A45-BDBF-74ECBD708BB2}" srcId="{1E7DBBAE-34C4-40A8-98E0-97F9D21178B5}" destId="{CAC529B1-D7AC-4CDF-AC88-9DFB9DB2C872}" srcOrd="0" destOrd="0" parTransId="{0572F56B-98CE-4EF8-8BA6-B70385118A60}" sibTransId="{ACD23B47-7222-4595-8F3D-4C1C21134BEE}"/>
    <dgm:cxn modelId="{71C34DFA-0C43-4FB9-B619-D026620A37DD}" srcId="{1E7DBBAE-34C4-40A8-98E0-97F9D21178B5}" destId="{A6BFAE0A-50D2-412A-BDA4-A3CE80E723B0}" srcOrd="6" destOrd="0" parTransId="{4727F116-B4BD-474E-B9EE-81E90E188967}" sibTransId="{330E3126-A220-4911-8FEC-73BFA3A6E7CF}"/>
    <dgm:cxn modelId="{D7E2A5FB-1F57-4319-8084-5C362273E393}" srcId="{1E7DBBAE-34C4-40A8-98E0-97F9D21178B5}" destId="{F2276F5D-8B07-4987-9435-9AF16E7D8729}" srcOrd="2" destOrd="0" parTransId="{5F2CAAD6-8C97-4F52-B08E-5B3EF210840B}" sibTransId="{83B48FCC-BC35-49C1-9895-9D49AB10EEDD}"/>
    <dgm:cxn modelId="{DA8073D1-A260-4280-BC05-160FD286264B}" type="presParOf" srcId="{443F1D9A-3616-44EB-971D-2F7C8EF74604}" destId="{F5F64541-23F8-40BE-9398-349FDF2875F4}" srcOrd="0" destOrd="0" presId="urn:microsoft.com/office/officeart/2005/8/layout/vList2"/>
    <dgm:cxn modelId="{09D67EB0-C629-4978-8749-E0083364FA60}" type="presParOf" srcId="{443F1D9A-3616-44EB-971D-2F7C8EF74604}" destId="{F8DAD524-4694-4CFB-B13E-FF8DB035EC4F}" srcOrd="1" destOrd="0" presId="urn:microsoft.com/office/officeart/2005/8/layout/vList2"/>
    <dgm:cxn modelId="{6AB72ADE-23F4-4669-B618-CAD1AB278E22}" type="presParOf" srcId="{443F1D9A-3616-44EB-971D-2F7C8EF74604}" destId="{84C21A87-2947-49DA-B12D-8FC7694AF8D3}" srcOrd="2" destOrd="0" presId="urn:microsoft.com/office/officeart/2005/8/layout/vList2"/>
    <dgm:cxn modelId="{E87D44BB-0BE9-4C04-94EB-603737F15412}" type="presParOf" srcId="{443F1D9A-3616-44EB-971D-2F7C8EF74604}" destId="{4BA732CF-8CD4-4558-A815-957A7715004E}" srcOrd="3" destOrd="0" presId="urn:microsoft.com/office/officeart/2005/8/layout/vList2"/>
    <dgm:cxn modelId="{BF4467D3-728C-4B85-AB18-9EA0F36F4C92}" type="presParOf" srcId="{443F1D9A-3616-44EB-971D-2F7C8EF74604}" destId="{BB5F6582-425D-45BF-BFD9-4034A09CAA43}" srcOrd="4" destOrd="0" presId="urn:microsoft.com/office/officeart/2005/8/layout/vList2"/>
    <dgm:cxn modelId="{3DBCD7AD-8F8D-49AE-8152-0B286EBA119D}" type="presParOf" srcId="{443F1D9A-3616-44EB-971D-2F7C8EF74604}" destId="{9FE5C108-0CAA-4AEA-9117-D5747C95EBE9}" srcOrd="5" destOrd="0" presId="urn:microsoft.com/office/officeart/2005/8/layout/vList2"/>
    <dgm:cxn modelId="{80BD4A50-39CF-4FF3-A956-91E3627F6D3B}" type="presParOf" srcId="{443F1D9A-3616-44EB-971D-2F7C8EF74604}" destId="{53449A1C-B599-402C-BBE4-ED6517C52682}" srcOrd="6" destOrd="0" presId="urn:microsoft.com/office/officeart/2005/8/layout/vList2"/>
    <dgm:cxn modelId="{5D982481-9DDE-4898-A5DF-EEFCEBE071E7}" type="presParOf" srcId="{443F1D9A-3616-44EB-971D-2F7C8EF74604}" destId="{891AAF2D-4959-4901-9DB2-EE00A0F8310A}" srcOrd="7" destOrd="0" presId="urn:microsoft.com/office/officeart/2005/8/layout/vList2"/>
    <dgm:cxn modelId="{3AB2712B-FB7D-46CE-822D-F0230D665CFC}" type="presParOf" srcId="{443F1D9A-3616-44EB-971D-2F7C8EF74604}" destId="{BC17E7B8-BDB5-44F0-9C67-651DCE7BF3FD}" srcOrd="8" destOrd="0" presId="urn:microsoft.com/office/officeart/2005/8/layout/vList2"/>
    <dgm:cxn modelId="{9371ADDE-FE10-4C32-8A81-1E2E67E5050D}" type="presParOf" srcId="{443F1D9A-3616-44EB-971D-2F7C8EF74604}" destId="{17A78808-9027-45F0-BD40-529C45A6704B}" srcOrd="9" destOrd="0" presId="urn:microsoft.com/office/officeart/2005/8/layout/vList2"/>
    <dgm:cxn modelId="{8738817F-1A6F-4D3C-8027-62E86B0368E0}" type="presParOf" srcId="{443F1D9A-3616-44EB-971D-2F7C8EF74604}" destId="{198BECFA-C045-40EF-9E50-CEBAD49DA7CA}" srcOrd="10" destOrd="0" presId="urn:microsoft.com/office/officeart/2005/8/layout/vList2"/>
    <dgm:cxn modelId="{B08A7BD8-AA02-49C1-A5BF-028EBE777DE4}" type="presParOf" srcId="{443F1D9A-3616-44EB-971D-2F7C8EF74604}" destId="{6165CDEF-62E3-43DC-804F-3AEDF55F8316}" srcOrd="11" destOrd="0" presId="urn:microsoft.com/office/officeart/2005/8/layout/vList2"/>
    <dgm:cxn modelId="{420C1D4D-9F64-4BDB-B10A-9897B6EB72EB}" type="presParOf" srcId="{443F1D9A-3616-44EB-971D-2F7C8EF74604}" destId="{B05D2D09-47DF-4FAF-BA52-9FF64E8FC975}" srcOrd="12" destOrd="0" presId="urn:microsoft.com/office/officeart/2005/8/layout/vList2"/>
    <dgm:cxn modelId="{66D7273B-491F-41E3-BE9D-AA55505A5199}" type="presParOf" srcId="{443F1D9A-3616-44EB-971D-2F7C8EF74604}" destId="{BEA99180-6B59-4B26-AE61-E7CBDBAE9B71}" srcOrd="13" destOrd="0" presId="urn:microsoft.com/office/officeart/2005/8/layout/vList2"/>
    <dgm:cxn modelId="{B258F021-5519-4DE7-88B4-80466EBEF94A}" type="presParOf" srcId="{443F1D9A-3616-44EB-971D-2F7C8EF74604}" destId="{A176A912-8207-4845-9006-0A15F9AC223D}"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7DBBAE-34C4-40A8-98E0-97F9D21178B5}" type="doc">
      <dgm:prSet loTypeId="urn:microsoft.com/office/officeart/2005/8/layout/vList2" loCatId="list" qsTypeId="urn:microsoft.com/office/officeart/2005/8/quickstyle/simple2" qsCatId="simple" csTypeId="urn:microsoft.com/office/officeart/2005/8/colors/colorful2" csCatId="colorful"/>
      <dgm:spPr/>
      <dgm:t>
        <a:bodyPr/>
        <a:lstStyle/>
        <a:p>
          <a:endParaRPr lang="en-US"/>
        </a:p>
      </dgm:t>
    </dgm:pt>
    <dgm:pt modelId="{CAC529B1-D7AC-4CDF-AC88-9DFB9DB2C872}">
      <dgm:prSet/>
      <dgm:spPr/>
      <dgm:t>
        <a:bodyPr/>
        <a:lstStyle/>
        <a:p>
          <a:r>
            <a:rPr lang="en-US" dirty="0"/>
            <a:t>They interview</a:t>
          </a:r>
        </a:p>
      </dgm:t>
    </dgm:pt>
    <dgm:pt modelId="{0572F56B-98CE-4EF8-8BA6-B70385118A60}" type="parTrans" cxnId="{6A02CDD7-4A67-4A45-BDBF-74ECBD708BB2}">
      <dgm:prSet/>
      <dgm:spPr/>
      <dgm:t>
        <a:bodyPr/>
        <a:lstStyle/>
        <a:p>
          <a:endParaRPr lang="en-US"/>
        </a:p>
      </dgm:t>
    </dgm:pt>
    <dgm:pt modelId="{ACD23B47-7222-4595-8F3D-4C1C21134BEE}" type="sibTrans" cxnId="{6A02CDD7-4A67-4A45-BDBF-74ECBD708BB2}">
      <dgm:prSet/>
      <dgm:spPr/>
      <dgm:t>
        <a:bodyPr/>
        <a:lstStyle/>
        <a:p>
          <a:endParaRPr lang="en-US"/>
        </a:p>
      </dgm:t>
    </dgm:pt>
    <dgm:pt modelId="{9A4A3159-F41B-4D23-BC62-0A3C03D4EF07}">
      <dgm:prSet/>
      <dgm:spPr/>
      <dgm:t>
        <a:bodyPr/>
        <a:lstStyle/>
        <a:p>
          <a:r>
            <a:rPr lang="en-US" dirty="0"/>
            <a:t>They watch and observe</a:t>
          </a:r>
        </a:p>
      </dgm:t>
    </dgm:pt>
    <dgm:pt modelId="{B41D81F2-194D-4024-B4BD-59C727746EE9}" type="parTrans" cxnId="{9CAA7A6E-497A-429B-8956-0620EA54C325}">
      <dgm:prSet/>
      <dgm:spPr/>
      <dgm:t>
        <a:bodyPr/>
        <a:lstStyle/>
        <a:p>
          <a:endParaRPr lang="en-US"/>
        </a:p>
      </dgm:t>
    </dgm:pt>
    <dgm:pt modelId="{7B13C2AC-FCD7-49EB-9A2F-380B3D6F5880}" type="sibTrans" cxnId="{9CAA7A6E-497A-429B-8956-0620EA54C325}">
      <dgm:prSet/>
      <dgm:spPr/>
      <dgm:t>
        <a:bodyPr/>
        <a:lstStyle/>
        <a:p>
          <a:endParaRPr lang="en-US"/>
        </a:p>
      </dgm:t>
    </dgm:pt>
    <dgm:pt modelId="{F2276F5D-8B07-4987-9435-9AF16E7D8729}">
      <dgm:prSet/>
      <dgm:spPr/>
      <dgm:t>
        <a:bodyPr/>
        <a:lstStyle/>
        <a:p>
          <a:r>
            <a:rPr lang="en-US" dirty="0"/>
            <a:t>They listen</a:t>
          </a:r>
        </a:p>
      </dgm:t>
    </dgm:pt>
    <dgm:pt modelId="{5F2CAAD6-8C97-4F52-B08E-5B3EF210840B}" type="parTrans" cxnId="{D7E2A5FB-1F57-4319-8084-5C362273E393}">
      <dgm:prSet/>
      <dgm:spPr/>
      <dgm:t>
        <a:bodyPr/>
        <a:lstStyle/>
        <a:p>
          <a:endParaRPr lang="en-US"/>
        </a:p>
      </dgm:t>
    </dgm:pt>
    <dgm:pt modelId="{83B48FCC-BC35-49C1-9895-9D49AB10EEDD}" type="sibTrans" cxnId="{D7E2A5FB-1F57-4319-8084-5C362273E393}">
      <dgm:prSet/>
      <dgm:spPr/>
      <dgm:t>
        <a:bodyPr/>
        <a:lstStyle/>
        <a:p>
          <a:endParaRPr lang="en-US"/>
        </a:p>
      </dgm:t>
    </dgm:pt>
    <dgm:pt modelId="{A1011CA7-E7FF-46BA-B108-33D80D251AB6}">
      <dgm:prSet/>
      <dgm:spPr/>
      <dgm:t>
        <a:bodyPr/>
        <a:lstStyle/>
        <a:p>
          <a:r>
            <a:rPr lang="en-US" dirty="0"/>
            <a:t>They deliberate</a:t>
          </a:r>
        </a:p>
      </dgm:t>
    </dgm:pt>
    <dgm:pt modelId="{8BF9A897-94FA-4E8F-85ED-EC5552E2886B}" type="parTrans" cxnId="{FF911220-B669-495F-BB8E-A92182A3159F}">
      <dgm:prSet/>
      <dgm:spPr/>
      <dgm:t>
        <a:bodyPr/>
        <a:lstStyle/>
        <a:p>
          <a:endParaRPr lang="en-US"/>
        </a:p>
      </dgm:t>
    </dgm:pt>
    <dgm:pt modelId="{9DE7AF30-E4CD-4240-8187-AE216A6551C1}" type="sibTrans" cxnId="{FF911220-B669-495F-BB8E-A92182A3159F}">
      <dgm:prSet/>
      <dgm:spPr/>
      <dgm:t>
        <a:bodyPr/>
        <a:lstStyle/>
        <a:p>
          <a:endParaRPr lang="en-US"/>
        </a:p>
      </dgm:t>
    </dgm:pt>
    <dgm:pt modelId="{968CE8AE-159B-4EDB-8611-18DF66D36EBA}">
      <dgm:prSet/>
      <dgm:spPr/>
      <dgm:t>
        <a:bodyPr/>
        <a:lstStyle/>
        <a:p>
          <a:r>
            <a:rPr lang="en-US" dirty="0"/>
            <a:t>They investigate</a:t>
          </a:r>
        </a:p>
      </dgm:t>
    </dgm:pt>
    <dgm:pt modelId="{6799D1C9-C06A-4BCE-A590-C07B5BC9BC80}" type="parTrans" cxnId="{0B852A9C-0F57-43C0-9847-E6A4B7248917}">
      <dgm:prSet/>
      <dgm:spPr/>
      <dgm:t>
        <a:bodyPr/>
        <a:lstStyle/>
        <a:p>
          <a:endParaRPr lang="en-US"/>
        </a:p>
      </dgm:t>
    </dgm:pt>
    <dgm:pt modelId="{7CACF4D2-0A8A-47B1-B7E8-0C49C7F66D27}" type="sibTrans" cxnId="{0B852A9C-0F57-43C0-9847-E6A4B7248917}">
      <dgm:prSet/>
      <dgm:spPr/>
      <dgm:t>
        <a:bodyPr/>
        <a:lstStyle/>
        <a:p>
          <a:endParaRPr lang="en-US"/>
        </a:p>
      </dgm:t>
    </dgm:pt>
    <dgm:pt modelId="{1A66C2D1-10F5-4F3F-9371-4385E4B77BC5}">
      <dgm:prSet/>
      <dgm:spPr/>
      <dgm:t>
        <a:bodyPr/>
        <a:lstStyle/>
        <a:p>
          <a:r>
            <a:rPr lang="en-US" dirty="0"/>
            <a:t>They prep in advance</a:t>
          </a:r>
        </a:p>
      </dgm:t>
    </dgm:pt>
    <dgm:pt modelId="{B0202617-5A16-4B36-B180-A66632692F5D}" type="parTrans" cxnId="{013231B1-3FD9-4FAE-8141-FA8701D1E7ED}">
      <dgm:prSet/>
      <dgm:spPr/>
      <dgm:t>
        <a:bodyPr/>
        <a:lstStyle/>
        <a:p>
          <a:endParaRPr lang="en-US"/>
        </a:p>
      </dgm:t>
    </dgm:pt>
    <dgm:pt modelId="{AE0A2B25-4E73-4CEF-825D-831A251A68E3}" type="sibTrans" cxnId="{013231B1-3FD9-4FAE-8141-FA8701D1E7ED}">
      <dgm:prSet/>
      <dgm:spPr/>
      <dgm:t>
        <a:bodyPr/>
        <a:lstStyle/>
        <a:p>
          <a:endParaRPr lang="en-US"/>
        </a:p>
      </dgm:t>
    </dgm:pt>
    <dgm:pt modelId="{A6BFAE0A-50D2-412A-BDA4-A3CE80E723B0}">
      <dgm:prSet/>
      <dgm:spPr/>
      <dgm:t>
        <a:bodyPr/>
        <a:lstStyle/>
        <a:p>
          <a:r>
            <a:rPr lang="en-US" dirty="0"/>
            <a:t>They care</a:t>
          </a:r>
        </a:p>
      </dgm:t>
    </dgm:pt>
    <dgm:pt modelId="{4727F116-B4BD-474E-B9EE-81E90E188967}" type="parTrans" cxnId="{71C34DFA-0C43-4FB9-B619-D026620A37DD}">
      <dgm:prSet/>
      <dgm:spPr/>
      <dgm:t>
        <a:bodyPr/>
        <a:lstStyle/>
        <a:p>
          <a:endParaRPr lang="en-US"/>
        </a:p>
      </dgm:t>
    </dgm:pt>
    <dgm:pt modelId="{330E3126-A220-4911-8FEC-73BFA3A6E7CF}" type="sibTrans" cxnId="{71C34DFA-0C43-4FB9-B619-D026620A37DD}">
      <dgm:prSet/>
      <dgm:spPr/>
      <dgm:t>
        <a:bodyPr/>
        <a:lstStyle/>
        <a:p>
          <a:endParaRPr lang="en-US"/>
        </a:p>
      </dgm:t>
    </dgm:pt>
    <dgm:pt modelId="{FC5F58C2-6CB6-4F73-BD57-0C1207CAB1C1}">
      <dgm:prSet/>
      <dgm:spPr/>
      <dgm:t>
        <a:bodyPr/>
        <a:lstStyle/>
        <a:p>
          <a:r>
            <a:rPr lang="en-US" dirty="0"/>
            <a:t>They like questions</a:t>
          </a:r>
        </a:p>
      </dgm:t>
    </dgm:pt>
    <dgm:pt modelId="{1090C0AE-9339-463B-9B3B-97DFEFEC92A1}" type="parTrans" cxnId="{D38AB8B9-F224-418A-BF16-06C06BB856E6}">
      <dgm:prSet/>
      <dgm:spPr/>
      <dgm:t>
        <a:bodyPr/>
        <a:lstStyle/>
        <a:p>
          <a:endParaRPr lang="en-US"/>
        </a:p>
      </dgm:t>
    </dgm:pt>
    <dgm:pt modelId="{EDE3DFBF-F96B-4657-B480-BF1C1104CB1A}" type="sibTrans" cxnId="{D38AB8B9-F224-418A-BF16-06C06BB856E6}">
      <dgm:prSet/>
      <dgm:spPr/>
      <dgm:t>
        <a:bodyPr/>
        <a:lstStyle/>
        <a:p>
          <a:endParaRPr lang="en-US"/>
        </a:p>
      </dgm:t>
    </dgm:pt>
    <dgm:pt modelId="{443F1D9A-3616-44EB-971D-2F7C8EF74604}" type="pres">
      <dgm:prSet presAssocID="{1E7DBBAE-34C4-40A8-98E0-97F9D21178B5}" presName="linear" presStyleCnt="0">
        <dgm:presLayoutVars>
          <dgm:animLvl val="lvl"/>
          <dgm:resizeHandles val="exact"/>
        </dgm:presLayoutVars>
      </dgm:prSet>
      <dgm:spPr/>
    </dgm:pt>
    <dgm:pt modelId="{F5F64541-23F8-40BE-9398-349FDF2875F4}" type="pres">
      <dgm:prSet presAssocID="{CAC529B1-D7AC-4CDF-AC88-9DFB9DB2C872}" presName="parentText" presStyleLbl="node1" presStyleIdx="0" presStyleCnt="8">
        <dgm:presLayoutVars>
          <dgm:chMax val="0"/>
          <dgm:bulletEnabled val="1"/>
        </dgm:presLayoutVars>
      </dgm:prSet>
      <dgm:spPr/>
    </dgm:pt>
    <dgm:pt modelId="{F8DAD524-4694-4CFB-B13E-FF8DB035EC4F}" type="pres">
      <dgm:prSet presAssocID="{ACD23B47-7222-4595-8F3D-4C1C21134BEE}" presName="spacer" presStyleCnt="0"/>
      <dgm:spPr/>
    </dgm:pt>
    <dgm:pt modelId="{84C21A87-2947-49DA-B12D-8FC7694AF8D3}" type="pres">
      <dgm:prSet presAssocID="{9A4A3159-F41B-4D23-BC62-0A3C03D4EF07}" presName="parentText" presStyleLbl="node1" presStyleIdx="1" presStyleCnt="8">
        <dgm:presLayoutVars>
          <dgm:chMax val="0"/>
          <dgm:bulletEnabled val="1"/>
        </dgm:presLayoutVars>
      </dgm:prSet>
      <dgm:spPr/>
    </dgm:pt>
    <dgm:pt modelId="{4BA732CF-8CD4-4558-A815-957A7715004E}" type="pres">
      <dgm:prSet presAssocID="{7B13C2AC-FCD7-49EB-9A2F-380B3D6F5880}" presName="spacer" presStyleCnt="0"/>
      <dgm:spPr/>
    </dgm:pt>
    <dgm:pt modelId="{BB5F6582-425D-45BF-BFD9-4034A09CAA43}" type="pres">
      <dgm:prSet presAssocID="{F2276F5D-8B07-4987-9435-9AF16E7D8729}" presName="parentText" presStyleLbl="node1" presStyleIdx="2" presStyleCnt="8">
        <dgm:presLayoutVars>
          <dgm:chMax val="0"/>
          <dgm:bulletEnabled val="1"/>
        </dgm:presLayoutVars>
      </dgm:prSet>
      <dgm:spPr/>
    </dgm:pt>
    <dgm:pt modelId="{9FE5C108-0CAA-4AEA-9117-D5747C95EBE9}" type="pres">
      <dgm:prSet presAssocID="{83B48FCC-BC35-49C1-9895-9D49AB10EEDD}" presName="spacer" presStyleCnt="0"/>
      <dgm:spPr/>
    </dgm:pt>
    <dgm:pt modelId="{53449A1C-B599-402C-BBE4-ED6517C52682}" type="pres">
      <dgm:prSet presAssocID="{A1011CA7-E7FF-46BA-B108-33D80D251AB6}" presName="parentText" presStyleLbl="node1" presStyleIdx="3" presStyleCnt="8">
        <dgm:presLayoutVars>
          <dgm:chMax val="0"/>
          <dgm:bulletEnabled val="1"/>
        </dgm:presLayoutVars>
      </dgm:prSet>
      <dgm:spPr/>
    </dgm:pt>
    <dgm:pt modelId="{891AAF2D-4959-4901-9DB2-EE00A0F8310A}" type="pres">
      <dgm:prSet presAssocID="{9DE7AF30-E4CD-4240-8187-AE216A6551C1}" presName="spacer" presStyleCnt="0"/>
      <dgm:spPr/>
    </dgm:pt>
    <dgm:pt modelId="{BC17E7B8-BDB5-44F0-9C67-651DCE7BF3FD}" type="pres">
      <dgm:prSet presAssocID="{968CE8AE-159B-4EDB-8611-18DF66D36EBA}" presName="parentText" presStyleLbl="node1" presStyleIdx="4" presStyleCnt="8">
        <dgm:presLayoutVars>
          <dgm:chMax val="0"/>
          <dgm:bulletEnabled val="1"/>
        </dgm:presLayoutVars>
      </dgm:prSet>
      <dgm:spPr/>
    </dgm:pt>
    <dgm:pt modelId="{17A78808-9027-45F0-BD40-529C45A6704B}" type="pres">
      <dgm:prSet presAssocID="{7CACF4D2-0A8A-47B1-B7E8-0C49C7F66D27}" presName="spacer" presStyleCnt="0"/>
      <dgm:spPr/>
    </dgm:pt>
    <dgm:pt modelId="{198BECFA-C045-40EF-9E50-CEBAD49DA7CA}" type="pres">
      <dgm:prSet presAssocID="{1A66C2D1-10F5-4F3F-9371-4385E4B77BC5}" presName="parentText" presStyleLbl="node1" presStyleIdx="5" presStyleCnt="8">
        <dgm:presLayoutVars>
          <dgm:chMax val="0"/>
          <dgm:bulletEnabled val="1"/>
        </dgm:presLayoutVars>
      </dgm:prSet>
      <dgm:spPr/>
    </dgm:pt>
    <dgm:pt modelId="{6165CDEF-62E3-43DC-804F-3AEDF55F8316}" type="pres">
      <dgm:prSet presAssocID="{AE0A2B25-4E73-4CEF-825D-831A251A68E3}" presName="spacer" presStyleCnt="0"/>
      <dgm:spPr/>
    </dgm:pt>
    <dgm:pt modelId="{B05D2D09-47DF-4FAF-BA52-9FF64E8FC975}" type="pres">
      <dgm:prSet presAssocID="{A6BFAE0A-50D2-412A-BDA4-A3CE80E723B0}" presName="parentText" presStyleLbl="node1" presStyleIdx="6" presStyleCnt="8">
        <dgm:presLayoutVars>
          <dgm:chMax val="0"/>
          <dgm:bulletEnabled val="1"/>
        </dgm:presLayoutVars>
      </dgm:prSet>
      <dgm:spPr/>
    </dgm:pt>
    <dgm:pt modelId="{BEA99180-6B59-4B26-AE61-E7CBDBAE9B71}" type="pres">
      <dgm:prSet presAssocID="{330E3126-A220-4911-8FEC-73BFA3A6E7CF}" presName="spacer" presStyleCnt="0"/>
      <dgm:spPr/>
    </dgm:pt>
    <dgm:pt modelId="{A176A912-8207-4845-9006-0A15F9AC223D}" type="pres">
      <dgm:prSet presAssocID="{FC5F58C2-6CB6-4F73-BD57-0C1207CAB1C1}" presName="parentText" presStyleLbl="node1" presStyleIdx="7" presStyleCnt="8">
        <dgm:presLayoutVars>
          <dgm:chMax val="0"/>
          <dgm:bulletEnabled val="1"/>
        </dgm:presLayoutVars>
      </dgm:prSet>
      <dgm:spPr/>
    </dgm:pt>
  </dgm:ptLst>
  <dgm:cxnLst>
    <dgm:cxn modelId="{52826D03-F88C-4E52-AD79-FBB9C8879084}" type="presOf" srcId="{A1011CA7-E7FF-46BA-B108-33D80D251AB6}" destId="{53449A1C-B599-402C-BBE4-ED6517C52682}" srcOrd="0" destOrd="0" presId="urn:microsoft.com/office/officeart/2005/8/layout/vList2"/>
    <dgm:cxn modelId="{6F83431B-3A3D-4EA6-ABDA-38E116000F3D}" type="presOf" srcId="{F2276F5D-8B07-4987-9435-9AF16E7D8729}" destId="{BB5F6582-425D-45BF-BFD9-4034A09CAA43}" srcOrd="0" destOrd="0" presId="urn:microsoft.com/office/officeart/2005/8/layout/vList2"/>
    <dgm:cxn modelId="{FF911220-B669-495F-BB8E-A92182A3159F}" srcId="{1E7DBBAE-34C4-40A8-98E0-97F9D21178B5}" destId="{A1011CA7-E7FF-46BA-B108-33D80D251AB6}" srcOrd="3" destOrd="0" parTransId="{8BF9A897-94FA-4E8F-85ED-EC5552E2886B}" sibTransId="{9DE7AF30-E4CD-4240-8187-AE216A6551C1}"/>
    <dgm:cxn modelId="{A107C138-E6BB-4473-8840-D07D5990D854}" type="presOf" srcId="{1E7DBBAE-34C4-40A8-98E0-97F9D21178B5}" destId="{443F1D9A-3616-44EB-971D-2F7C8EF74604}" srcOrd="0" destOrd="0" presId="urn:microsoft.com/office/officeart/2005/8/layout/vList2"/>
    <dgm:cxn modelId="{872D5E40-0040-4B2D-A03A-DCA1929FBF9C}" type="presOf" srcId="{9A4A3159-F41B-4D23-BC62-0A3C03D4EF07}" destId="{84C21A87-2947-49DA-B12D-8FC7694AF8D3}" srcOrd="0" destOrd="0" presId="urn:microsoft.com/office/officeart/2005/8/layout/vList2"/>
    <dgm:cxn modelId="{9CAA7A6E-497A-429B-8956-0620EA54C325}" srcId="{1E7DBBAE-34C4-40A8-98E0-97F9D21178B5}" destId="{9A4A3159-F41B-4D23-BC62-0A3C03D4EF07}" srcOrd="1" destOrd="0" parTransId="{B41D81F2-194D-4024-B4BD-59C727746EE9}" sibTransId="{7B13C2AC-FCD7-49EB-9A2F-380B3D6F5880}"/>
    <dgm:cxn modelId="{81551252-FF5F-4DDE-A0D6-353998304225}" type="presOf" srcId="{1A66C2D1-10F5-4F3F-9371-4385E4B77BC5}" destId="{198BECFA-C045-40EF-9E50-CEBAD49DA7CA}" srcOrd="0" destOrd="0" presId="urn:microsoft.com/office/officeart/2005/8/layout/vList2"/>
    <dgm:cxn modelId="{66E4A790-9434-4D51-8841-8AF7352D2D2F}" type="presOf" srcId="{FC5F58C2-6CB6-4F73-BD57-0C1207CAB1C1}" destId="{A176A912-8207-4845-9006-0A15F9AC223D}" srcOrd="0" destOrd="0" presId="urn:microsoft.com/office/officeart/2005/8/layout/vList2"/>
    <dgm:cxn modelId="{0B852A9C-0F57-43C0-9847-E6A4B7248917}" srcId="{1E7DBBAE-34C4-40A8-98E0-97F9D21178B5}" destId="{968CE8AE-159B-4EDB-8611-18DF66D36EBA}" srcOrd="4" destOrd="0" parTransId="{6799D1C9-C06A-4BCE-A590-C07B5BC9BC80}" sibTransId="{7CACF4D2-0A8A-47B1-B7E8-0C49C7F66D27}"/>
    <dgm:cxn modelId="{AC1BA09C-A586-4C63-B13E-415C12FBB6B4}" type="presOf" srcId="{CAC529B1-D7AC-4CDF-AC88-9DFB9DB2C872}" destId="{F5F64541-23F8-40BE-9398-349FDF2875F4}" srcOrd="0" destOrd="0" presId="urn:microsoft.com/office/officeart/2005/8/layout/vList2"/>
    <dgm:cxn modelId="{7E5025A6-45B4-4CAC-A179-64C57954D442}" type="presOf" srcId="{A6BFAE0A-50D2-412A-BDA4-A3CE80E723B0}" destId="{B05D2D09-47DF-4FAF-BA52-9FF64E8FC975}" srcOrd="0" destOrd="0" presId="urn:microsoft.com/office/officeart/2005/8/layout/vList2"/>
    <dgm:cxn modelId="{013231B1-3FD9-4FAE-8141-FA8701D1E7ED}" srcId="{1E7DBBAE-34C4-40A8-98E0-97F9D21178B5}" destId="{1A66C2D1-10F5-4F3F-9371-4385E4B77BC5}" srcOrd="5" destOrd="0" parTransId="{B0202617-5A16-4B36-B180-A66632692F5D}" sibTransId="{AE0A2B25-4E73-4CEF-825D-831A251A68E3}"/>
    <dgm:cxn modelId="{D38AB8B9-F224-418A-BF16-06C06BB856E6}" srcId="{1E7DBBAE-34C4-40A8-98E0-97F9D21178B5}" destId="{FC5F58C2-6CB6-4F73-BD57-0C1207CAB1C1}" srcOrd="7" destOrd="0" parTransId="{1090C0AE-9339-463B-9B3B-97DFEFEC92A1}" sibTransId="{EDE3DFBF-F96B-4657-B480-BF1C1104CB1A}"/>
    <dgm:cxn modelId="{6FEE40D1-1FED-4E94-B336-9817918B8C4A}" type="presOf" srcId="{968CE8AE-159B-4EDB-8611-18DF66D36EBA}" destId="{BC17E7B8-BDB5-44F0-9C67-651DCE7BF3FD}" srcOrd="0" destOrd="0" presId="urn:microsoft.com/office/officeart/2005/8/layout/vList2"/>
    <dgm:cxn modelId="{6A02CDD7-4A67-4A45-BDBF-74ECBD708BB2}" srcId="{1E7DBBAE-34C4-40A8-98E0-97F9D21178B5}" destId="{CAC529B1-D7AC-4CDF-AC88-9DFB9DB2C872}" srcOrd="0" destOrd="0" parTransId="{0572F56B-98CE-4EF8-8BA6-B70385118A60}" sibTransId="{ACD23B47-7222-4595-8F3D-4C1C21134BEE}"/>
    <dgm:cxn modelId="{71C34DFA-0C43-4FB9-B619-D026620A37DD}" srcId="{1E7DBBAE-34C4-40A8-98E0-97F9D21178B5}" destId="{A6BFAE0A-50D2-412A-BDA4-A3CE80E723B0}" srcOrd="6" destOrd="0" parTransId="{4727F116-B4BD-474E-B9EE-81E90E188967}" sibTransId="{330E3126-A220-4911-8FEC-73BFA3A6E7CF}"/>
    <dgm:cxn modelId="{D7E2A5FB-1F57-4319-8084-5C362273E393}" srcId="{1E7DBBAE-34C4-40A8-98E0-97F9D21178B5}" destId="{F2276F5D-8B07-4987-9435-9AF16E7D8729}" srcOrd="2" destOrd="0" parTransId="{5F2CAAD6-8C97-4F52-B08E-5B3EF210840B}" sibTransId="{83B48FCC-BC35-49C1-9895-9D49AB10EEDD}"/>
    <dgm:cxn modelId="{DA8073D1-A260-4280-BC05-160FD286264B}" type="presParOf" srcId="{443F1D9A-3616-44EB-971D-2F7C8EF74604}" destId="{F5F64541-23F8-40BE-9398-349FDF2875F4}" srcOrd="0" destOrd="0" presId="urn:microsoft.com/office/officeart/2005/8/layout/vList2"/>
    <dgm:cxn modelId="{09D67EB0-C629-4978-8749-E0083364FA60}" type="presParOf" srcId="{443F1D9A-3616-44EB-971D-2F7C8EF74604}" destId="{F8DAD524-4694-4CFB-B13E-FF8DB035EC4F}" srcOrd="1" destOrd="0" presId="urn:microsoft.com/office/officeart/2005/8/layout/vList2"/>
    <dgm:cxn modelId="{6AB72ADE-23F4-4669-B618-CAD1AB278E22}" type="presParOf" srcId="{443F1D9A-3616-44EB-971D-2F7C8EF74604}" destId="{84C21A87-2947-49DA-B12D-8FC7694AF8D3}" srcOrd="2" destOrd="0" presId="urn:microsoft.com/office/officeart/2005/8/layout/vList2"/>
    <dgm:cxn modelId="{E87D44BB-0BE9-4C04-94EB-603737F15412}" type="presParOf" srcId="{443F1D9A-3616-44EB-971D-2F7C8EF74604}" destId="{4BA732CF-8CD4-4558-A815-957A7715004E}" srcOrd="3" destOrd="0" presId="urn:microsoft.com/office/officeart/2005/8/layout/vList2"/>
    <dgm:cxn modelId="{BF4467D3-728C-4B85-AB18-9EA0F36F4C92}" type="presParOf" srcId="{443F1D9A-3616-44EB-971D-2F7C8EF74604}" destId="{BB5F6582-425D-45BF-BFD9-4034A09CAA43}" srcOrd="4" destOrd="0" presId="urn:microsoft.com/office/officeart/2005/8/layout/vList2"/>
    <dgm:cxn modelId="{3DBCD7AD-8F8D-49AE-8152-0B286EBA119D}" type="presParOf" srcId="{443F1D9A-3616-44EB-971D-2F7C8EF74604}" destId="{9FE5C108-0CAA-4AEA-9117-D5747C95EBE9}" srcOrd="5" destOrd="0" presId="urn:microsoft.com/office/officeart/2005/8/layout/vList2"/>
    <dgm:cxn modelId="{80BD4A50-39CF-4FF3-A956-91E3627F6D3B}" type="presParOf" srcId="{443F1D9A-3616-44EB-971D-2F7C8EF74604}" destId="{53449A1C-B599-402C-BBE4-ED6517C52682}" srcOrd="6" destOrd="0" presId="urn:microsoft.com/office/officeart/2005/8/layout/vList2"/>
    <dgm:cxn modelId="{5D982481-9DDE-4898-A5DF-EEFCEBE071E7}" type="presParOf" srcId="{443F1D9A-3616-44EB-971D-2F7C8EF74604}" destId="{891AAF2D-4959-4901-9DB2-EE00A0F8310A}" srcOrd="7" destOrd="0" presId="urn:microsoft.com/office/officeart/2005/8/layout/vList2"/>
    <dgm:cxn modelId="{3AB2712B-FB7D-46CE-822D-F0230D665CFC}" type="presParOf" srcId="{443F1D9A-3616-44EB-971D-2F7C8EF74604}" destId="{BC17E7B8-BDB5-44F0-9C67-651DCE7BF3FD}" srcOrd="8" destOrd="0" presId="urn:microsoft.com/office/officeart/2005/8/layout/vList2"/>
    <dgm:cxn modelId="{9371ADDE-FE10-4C32-8A81-1E2E67E5050D}" type="presParOf" srcId="{443F1D9A-3616-44EB-971D-2F7C8EF74604}" destId="{17A78808-9027-45F0-BD40-529C45A6704B}" srcOrd="9" destOrd="0" presId="urn:microsoft.com/office/officeart/2005/8/layout/vList2"/>
    <dgm:cxn modelId="{8738817F-1A6F-4D3C-8027-62E86B0368E0}" type="presParOf" srcId="{443F1D9A-3616-44EB-971D-2F7C8EF74604}" destId="{198BECFA-C045-40EF-9E50-CEBAD49DA7CA}" srcOrd="10" destOrd="0" presId="urn:microsoft.com/office/officeart/2005/8/layout/vList2"/>
    <dgm:cxn modelId="{B08A7BD8-AA02-49C1-A5BF-028EBE777DE4}" type="presParOf" srcId="{443F1D9A-3616-44EB-971D-2F7C8EF74604}" destId="{6165CDEF-62E3-43DC-804F-3AEDF55F8316}" srcOrd="11" destOrd="0" presId="urn:microsoft.com/office/officeart/2005/8/layout/vList2"/>
    <dgm:cxn modelId="{420C1D4D-9F64-4BDB-B10A-9897B6EB72EB}" type="presParOf" srcId="{443F1D9A-3616-44EB-971D-2F7C8EF74604}" destId="{B05D2D09-47DF-4FAF-BA52-9FF64E8FC975}" srcOrd="12" destOrd="0" presId="urn:microsoft.com/office/officeart/2005/8/layout/vList2"/>
    <dgm:cxn modelId="{66D7273B-491F-41E3-BE9D-AA55505A5199}" type="presParOf" srcId="{443F1D9A-3616-44EB-971D-2F7C8EF74604}" destId="{BEA99180-6B59-4B26-AE61-E7CBDBAE9B71}" srcOrd="13" destOrd="0" presId="urn:microsoft.com/office/officeart/2005/8/layout/vList2"/>
    <dgm:cxn modelId="{B258F021-5519-4DE7-88B4-80466EBEF94A}" type="presParOf" srcId="{443F1D9A-3616-44EB-971D-2F7C8EF74604}" destId="{A176A912-8207-4845-9006-0A15F9AC223D}"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F64541-23F8-40BE-9398-349FDF2875F4}">
      <dsp:nvSpPr>
        <dsp:cNvPr id="0" name=""/>
        <dsp:cNvSpPr/>
      </dsp:nvSpPr>
      <dsp:spPr>
        <a:xfrm>
          <a:off x="0" y="75167"/>
          <a:ext cx="4701779" cy="455715"/>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They interview</a:t>
          </a:r>
        </a:p>
      </dsp:txBody>
      <dsp:txXfrm>
        <a:off x="22246" y="97413"/>
        <a:ext cx="4657287" cy="411223"/>
      </dsp:txXfrm>
    </dsp:sp>
    <dsp:sp modelId="{84C21A87-2947-49DA-B12D-8FC7694AF8D3}">
      <dsp:nvSpPr>
        <dsp:cNvPr id="0" name=""/>
        <dsp:cNvSpPr/>
      </dsp:nvSpPr>
      <dsp:spPr>
        <a:xfrm>
          <a:off x="0" y="585602"/>
          <a:ext cx="4701779" cy="455715"/>
        </a:xfrm>
        <a:prstGeom prst="roundRect">
          <a:avLst/>
        </a:prstGeom>
        <a:solidFill>
          <a:schemeClr val="accent2">
            <a:hueOff val="668788"/>
            <a:satOff val="-834"/>
            <a:lumOff val="19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They watch and observe</a:t>
          </a:r>
        </a:p>
      </dsp:txBody>
      <dsp:txXfrm>
        <a:off x="22246" y="607848"/>
        <a:ext cx="4657287" cy="411223"/>
      </dsp:txXfrm>
    </dsp:sp>
    <dsp:sp modelId="{BB5F6582-425D-45BF-BFD9-4034A09CAA43}">
      <dsp:nvSpPr>
        <dsp:cNvPr id="0" name=""/>
        <dsp:cNvSpPr/>
      </dsp:nvSpPr>
      <dsp:spPr>
        <a:xfrm>
          <a:off x="0" y="1096037"/>
          <a:ext cx="4701779" cy="455715"/>
        </a:xfrm>
        <a:prstGeom prst="roundRect">
          <a:avLst/>
        </a:prstGeom>
        <a:solidFill>
          <a:schemeClr val="accent2">
            <a:hueOff val="1337577"/>
            <a:satOff val="-1668"/>
            <a:lumOff val="39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They listen</a:t>
          </a:r>
        </a:p>
      </dsp:txBody>
      <dsp:txXfrm>
        <a:off x="22246" y="1118283"/>
        <a:ext cx="4657287" cy="411223"/>
      </dsp:txXfrm>
    </dsp:sp>
    <dsp:sp modelId="{53449A1C-B599-402C-BBE4-ED6517C52682}">
      <dsp:nvSpPr>
        <dsp:cNvPr id="0" name=""/>
        <dsp:cNvSpPr/>
      </dsp:nvSpPr>
      <dsp:spPr>
        <a:xfrm>
          <a:off x="0" y="1606472"/>
          <a:ext cx="4701779" cy="455715"/>
        </a:xfrm>
        <a:prstGeom prst="roundRect">
          <a:avLst/>
        </a:prstGeom>
        <a:solidFill>
          <a:schemeClr val="accent2">
            <a:hueOff val="2006365"/>
            <a:satOff val="-2502"/>
            <a:lumOff val="58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They deliberate</a:t>
          </a:r>
        </a:p>
      </dsp:txBody>
      <dsp:txXfrm>
        <a:off x="22246" y="1628718"/>
        <a:ext cx="4657287" cy="411223"/>
      </dsp:txXfrm>
    </dsp:sp>
    <dsp:sp modelId="{BC17E7B8-BDB5-44F0-9C67-651DCE7BF3FD}">
      <dsp:nvSpPr>
        <dsp:cNvPr id="0" name=""/>
        <dsp:cNvSpPr/>
      </dsp:nvSpPr>
      <dsp:spPr>
        <a:xfrm>
          <a:off x="0" y="2116907"/>
          <a:ext cx="4701779" cy="455715"/>
        </a:xfrm>
        <a:prstGeom prst="roundRect">
          <a:avLst/>
        </a:prstGeom>
        <a:solidFill>
          <a:schemeClr val="accent2">
            <a:hueOff val="2675154"/>
            <a:satOff val="-3337"/>
            <a:lumOff val="78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They investigate</a:t>
          </a:r>
        </a:p>
      </dsp:txBody>
      <dsp:txXfrm>
        <a:off x="22246" y="2139153"/>
        <a:ext cx="4657287" cy="411223"/>
      </dsp:txXfrm>
    </dsp:sp>
    <dsp:sp modelId="{198BECFA-C045-40EF-9E50-CEBAD49DA7CA}">
      <dsp:nvSpPr>
        <dsp:cNvPr id="0" name=""/>
        <dsp:cNvSpPr/>
      </dsp:nvSpPr>
      <dsp:spPr>
        <a:xfrm>
          <a:off x="0" y="2627342"/>
          <a:ext cx="4701779" cy="455715"/>
        </a:xfrm>
        <a:prstGeom prst="roundRect">
          <a:avLst/>
        </a:prstGeom>
        <a:solidFill>
          <a:schemeClr val="accent2">
            <a:hueOff val="3343942"/>
            <a:satOff val="-4171"/>
            <a:lumOff val="98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They prep in advance</a:t>
          </a:r>
        </a:p>
      </dsp:txBody>
      <dsp:txXfrm>
        <a:off x="22246" y="2649588"/>
        <a:ext cx="4657287" cy="411223"/>
      </dsp:txXfrm>
    </dsp:sp>
    <dsp:sp modelId="{B05D2D09-47DF-4FAF-BA52-9FF64E8FC975}">
      <dsp:nvSpPr>
        <dsp:cNvPr id="0" name=""/>
        <dsp:cNvSpPr/>
      </dsp:nvSpPr>
      <dsp:spPr>
        <a:xfrm>
          <a:off x="0" y="3137777"/>
          <a:ext cx="4701779" cy="455715"/>
        </a:xfrm>
        <a:prstGeom prst="roundRect">
          <a:avLst/>
        </a:prstGeom>
        <a:solidFill>
          <a:schemeClr val="accent2">
            <a:hueOff val="4012731"/>
            <a:satOff val="-5005"/>
            <a:lumOff val="117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They care</a:t>
          </a:r>
        </a:p>
      </dsp:txBody>
      <dsp:txXfrm>
        <a:off x="22246" y="3160023"/>
        <a:ext cx="4657287" cy="411223"/>
      </dsp:txXfrm>
    </dsp:sp>
    <dsp:sp modelId="{A176A912-8207-4845-9006-0A15F9AC223D}">
      <dsp:nvSpPr>
        <dsp:cNvPr id="0" name=""/>
        <dsp:cNvSpPr/>
      </dsp:nvSpPr>
      <dsp:spPr>
        <a:xfrm>
          <a:off x="0" y="3648212"/>
          <a:ext cx="4701779" cy="455715"/>
        </a:xfrm>
        <a:prstGeom prst="roundRect">
          <a:avLst/>
        </a:prstGeom>
        <a:solidFill>
          <a:schemeClr val="accent2">
            <a:hueOff val="4681519"/>
            <a:satOff val="-5839"/>
            <a:lumOff val="137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They like questions</a:t>
          </a:r>
        </a:p>
      </dsp:txBody>
      <dsp:txXfrm>
        <a:off x="22246" y="3670458"/>
        <a:ext cx="4657287" cy="4112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F64541-23F8-40BE-9398-349FDF2875F4}">
      <dsp:nvSpPr>
        <dsp:cNvPr id="0" name=""/>
        <dsp:cNvSpPr/>
      </dsp:nvSpPr>
      <dsp:spPr>
        <a:xfrm>
          <a:off x="0" y="75167"/>
          <a:ext cx="4701779" cy="455715"/>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They interview</a:t>
          </a:r>
        </a:p>
      </dsp:txBody>
      <dsp:txXfrm>
        <a:off x="22246" y="97413"/>
        <a:ext cx="4657287" cy="411223"/>
      </dsp:txXfrm>
    </dsp:sp>
    <dsp:sp modelId="{84C21A87-2947-49DA-B12D-8FC7694AF8D3}">
      <dsp:nvSpPr>
        <dsp:cNvPr id="0" name=""/>
        <dsp:cNvSpPr/>
      </dsp:nvSpPr>
      <dsp:spPr>
        <a:xfrm>
          <a:off x="0" y="585602"/>
          <a:ext cx="4701779" cy="455715"/>
        </a:xfrm>
        <a:prstGeom prst="roundRect">
          <a:avLst/>
        </a:prstGeom>
        <a:solidFill>
          <a:schemeClr val="accent2">
            <a:hueOff val="668788"/>
            <a:satOff val="-834"/>
            <a:lumOff val="19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They watch and observe</a:t>
          </a:r>
        </a:p>
      </dsp:txBody>
      <dsp:txXfrm>
        <a:off x="22246" y="607848"/>
        <a:ext cx="4657287" cy="411223"/>
      </dsp:txXfrm>
    </dsp:sp>
    <dsp:sp modelId="{BB5F6582-425D-45BF-BFD9-4034A09CAA43}">
      <dsp:nvSpPr>
        <dsp:cNvPr id="0" name=""/>
        <dsp:cNvSpPr/>
      </dsp:nvSpPr>
      <dsp:spPr>
        <a:xfrm>
          <a:off x="0" y="1096037"/>
          <a:ext cx="4701779" cy="455715"/>
        </a:xfrm>
        <a:prstGeom prst="roundRect">
          <a:avLst/>
        </a:prstGeom>
        <a:solidFill>
          <a:schemeClr val="accent2">
            <a:hueOff val="1337577"/>
            <a:satOff val="-1668"/>
            <a:lumOff val="39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They listen</a:t>
          </a:r>
        </a:p>
      </dsp:txBody>
      <dsp:txXfrm>
        <a:off x="22246" y="1118283"/>
        <a:ext cx="4657287" cy="411223"/>
      </dsp:txXfrm>
    </dsp:sp>
    <dsp:sp modelId="{53449A1C-B599-402C-BBE4-ED6517C52682}">
      <dsp:nvSpPr>
        <dsp:cNvPr id="0" name=""/>
        <dsp:cNvSpPr/>
      </dsp:nvSpPr>
      <dsp:spPr>
        <a:xfrm>
          <a:off x="0" y="1606472"/>
          <a:ext cx="4701779" cy="455715"/>
        </a:xfrm>
        <a:prstGeom prst="roundRect">
          <a:avLst/>
        </a:prstGeom>
        <a:solidFill>
          <a:schemeClr val="accent2">
            <a:hueOff val="2006365"/>
            <a:satOff val="-2502"/>
            <a:lumOff val="58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They deliberate</a:t>
          </a:r>
        </a:p>
      </dsp:txBody>
      <dsp:txXfrm>
        <a:off x="22246" y="1628718"/>
        <a:ext cx="4657287" cy="411223"/>
      </dsp:txXfrm>
    </dsp:sp>
    <dsp:sp modelId="{BC17E7B8-BDB5-44F0-9C67-651DCE7BF3FD}">
      <dsp:nvSpPr>
        <dsp:cNvPr id="0" name=""/>
        <dsp:cNvSpPr/>
      </dsp:nvSpPr>
      <dsp:spPr>
        <a:xfrm>
          <a:off x="0" y="2116907"/>
          <a:ext cx="4701779" cy="455715"/>
        </a:xfrm>
        <a:prstGeom prst="roundRect">
          <a:avLst/>
        </a:prstGeom>
        <a:solidFill>
          <a:schemeClr val="accent2">
            <a:hueOff val="2675154"/>
            <a:satOff val="-3337"/>
            <a:lumOff val="78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They investigate</a:t>
          </a:r>
        </a:p>
      </dsp:txBody>
      <dsp:txXfrm>
        <a:off x="22246" y="2139153"/>
        <a:ext cx="4657287" cy="411223"/>
      </dsp:txXfrm>
    </dsp:sp>
    <dsp:sp modelId="{198BECFA-C045-40EF-9E50-CEBAD49DA7CA}">
      <dsp:nvSpPr>
        <dsp:cNvPr id="0" name=""/>
        <dsp:cNvSpPr/>
      </dsp:nvSpPr>
      <dsp:spPr>
        <a:xfrm>
          <a:off x="0" y="2627342"/>
          <a:ext cx="4701779" cy="455715"/>
        </a:xfrm>
        <a:prstGeom prst="roundRect">
          <a:avLst/>
        </a:prstGeom>
        <a:solidFill>
          <a:schemeClr val="accent2">
            <a:hueOff val="3343942"/>
            <a:satOff val="-4171"/>
            <a:lumOff val="98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They prep in advance</a:t>
          </a:r>
        </a:p>
      </dsp:txBody>
      <dsp:txXfrm>
        <a:off x="22246" y="2649588"/>
        <a:ext cx="4657287" cy="411223"/>
      </dsp:txXfrm>
    </dsp:sp>
    <dsp:sp modelId="{B05D2D09-47DF-4FAF-BA52-9FF64E8FC975}">
      <dsp:nvSpPr>
        <dsp:cNvPr id="0" name=""/>
        <dsp:cNvSpPr/>
      </dsp:nvSpPr>
      <dsp:spPr>
        <a:xfrm>
          <a:off x="0" y="3137777"/>
          <a:ext cx="4701779" cy="455715"/>
        </a:xfrm>
        <a:prstGeom prst="roundRect">
          <a:avLst/>
        </a:prstGeom>
        <a:solidFill>
          <a:schemeClr val="accent2">
            <a:hueOff val="4012731"/>
            <a:satOff val="-5005"/>
            <a:lumOff val="117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They care</a:t>
          </a:r>
        </a:p>
      </dsp:txBody>
      <dsp:txXfrm>
        <a:off x="22246" y="3160023"/>
        <a:ext cx="4657287" cy="411223"/>
      </dsp:txXfrm>
    </dsp:sp>
    <dsp:sp modelId="{A176A912-8207-4845-9006-0A15F9AC223D}">
      <dsp:nvSpPr>
        <dsp:cNvPr id="0" name=""/>
        <dsp:cNvSpPr/>
      </dsp:nvSpPr>
      <dsp:spPr>
        <a:xfrm>
          <a:off x="0" y="3648212"/>
          <a:ext cx="4701779" cy="455715"/>
        </a:xfrm>
        <a:prstGeom prst="roundRect">
          <a:avLst/>
        </a:prstGeom>
        <a:solidFill>
          <a:schemeClr val="accent2">
            <a:hueOff val="4681519"/>
            <a:satOff val="-5839"/>
            <a:lumOff val="137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They like questions</a:t>
          </a:r>
        </a:p>
      </dsp:txBody>
      <dsp:txXfrm>
        <a:off x="22246" y="3670458"/>
        <a:ext cx="4657287" cy="41122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0520"/>
          </a:xfrm>
          <a:prstGeom prst="rect">
            <a:avLst/>
          </a:prstGeom>
        </p:spPr>
        <p:txBody>
          <a:bodyPr vert="horz" lIns="104360" tIns="52180" rIns="104360" bIns="52180" rtlCol="0"/>
          <a:lstStyle>
            <a:lvl1pPr algn="l">
              <a:defRPr sz="1400"/>
            </a:lvl1pPr>
          </a:lstStyle>
          <a:p>
            <a:endParaRPr lang="en-US" dirty="0"/>
          </a:p>
        </p:txBody>
      </p:sp>
      <p:sp>
        <p:nvSpPr>
          <p:cNvPr id="3" name="Date Placeholder 2"/>
          <p:cNvSpPr>
            <a:spLocks noGrp="1"/>
          </p:cNvSpPr>
          <p:nvPr>
            <p:ph type="dt" idx="1"/>
          </p:nvPr>
        </p:nvSpPr>
        <p:spPr>
          <a:xfrm>
            <a:off x="5266347" y="1"/>
            <a:ext cx="4028440" cy="350520"/>
          </a:xfrm>
          <a:prstGeom prst="rect">
            <a:avLst/>
          </a:prstGeom>
        </p:spPr>
        <p:txBody>
          <a:bodyPr vert="horz" lIns="104360" tIns="52180" rIns="104360" bIns="52180" rtlCol="0"/>
          <a:lstStyle>
            <a:lvl1pPr algn="r">
              <a:defRPr sz="1400"/>
            </a:lvl1pPr>
          </a:lstStyle>
          <a:p>
            <a:fld id="{2E5E9405-7A8E-40CF-9293-1DF9524E2A44}" type="datetimeFigureOut">
              <a:rPr lang="en-US" smtClean="0"/>
              <a:t>6/4/2018</a:t>
            </a:fld>
            <a:endParaRPr lang="en-US" dirty="0"/>
          </a:p>
        </p:txBody>
      </p:sp>
      <p:sp>
        <p:nvSpPr>
          <p:cNvPr id="4" name="Slide Image Placeholder 3"/>
          <p:cNvSpPr>
            <a:spLocks noGrp="1" noRot="1" noChangeAspect="1"/>
          </p:cNvSpPr>
          <p:nvPr>
            <p:ph type="sldImg" idx="2"/>
          </p:nvPr>
        </p:nvSpPr>
        <p:spPr>
          <a:xfrm>
            <a:off x="2544763" y="876300"/>
            <a:ext cx="4206875" cy="2366963"/>
          </a:xfrm>
          <a:prstGeom prst="rect">
            <a:avLst/>
          </a:prstGeom>
          <a:noFill/>
          <a:ln w="12700">
            <a:solidFill>
              <a:prstClr val="black"/>
            </a:solidFill>
          </a:ln>
        </p:spPr>
        <p:txBody>
          <a:bodyPr vert="horz" lIns="104360" tIns="52180" rIns="104360" bIns="52180" rtlCol="0" anchor="ctr"/>
          <a:lstStyle/>
          <a:p>
            <a:endParaRPr lang="en-US" dirty="0"/>
          </a:p>
        </p:txBody>
      </p:sp>
      <p:sp>
        <p:nvSpPr>
          <p:cNvPr id="5" name="Notes Placeholder 4"/>
          <p:cNvSpPr>
            <a:spLocks noGrp="1"/>
          </p:cNvSpPr>
          <p:nvPr>
            <p:ph type="body" sz="quarter" idx="3"/>
          </p:nvPr>
        </p:nvSpPr>
        <p:spPr>
          <a:xfrm>
            <a:off x="929640" y="3373215"/>
            <a:ext cx="7437120" cy="2760886"/>
          </a:xfrm>
          <a:prstGeom prst="rect">
            <a:avLst/>
          </a:prstGeom>
        </p:spPr>
        <p:txBody>
          <a:bodyPr vert="horz" lIns="104360" tIns="52180" rIns="104360" bIns="5218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9881"/>
            <a:ext cx="4028440" cy="350520"/>
          </a:xfrm>
          <a:prstGeom prst="rect">
            <a:avLst/>
          </a:prstGeom>
        </p:spPr>
        <p:txBody>
          <a:bodyPr vert="horz" lIns="104360" tIns="52180" rIns="104360" bIns="52180" rtlCol="0" anchor="b"/>
          <a:lstStyle>
            <a:lvl1pPr algn="l">
              <a:defRPr sz="1400"/>
            </a:lvl1pPr>
          </a:lstStyle>
          <a:p>
            <a:endParaRPr lang="en-US" dirty="0"/>
          </a:p>
        </p:txBody>
      </p:sp>
      <p:sp>
        <p:nvSpPr>
          <p:cNvPr id="7" name="Slide Number Placeholder 6"/>
          <p:cNvSpPr>
            <a:spLocks noGrp="1"/>
          </p:cNvSpPr>
          <p:nvPr>
            <p:ph type="sldNum" sz="quarter" idx="5"/>
          </p:nvPr>
        </p:nvSpPr>
        <p:spPr>
          <a:xfrm>
            <a:off x="5266347" y="6659881"/>
            <a:ext cx="4028440" cy="350520"/>
          </a:xfrm>
          <a:prstGeom prst="rect">
            <a:avLst/>
          </a:prstGeom>
        </p:spPr>
        <p:txBody>
          <a:bodyPr vert="horz" lIns="104360" tIns="52180" rIns="104360" bIns="52180" rtlCol="0" anchor="b"/>
          <a:lstStyle>
            <a:lvl1pPr algn="r">
              <a:defRPr sz="1400"/>
            </a:lvl1pPr>
          </a:lstStyle>
          <a:p>
            <a:fld id="{0AC21934-FD0B-4C01-896C-3DF1FB5CD760}" type="slidenum">
              <a:rPr lang="en-US" smtClean="0"/>
              <a:t>‹#›</a:t>
            </a:fld>
            <a:endParaRPr lang="en-US" dirty="0"/>
          </a:p>
        </p:txBody>
      </p:sp>
    </p:spTree>
    <p:extLst>
      <p:ext uri="{BB962C8B-B14F-4D97-AF65-F5344CB8AC3E}">
        <p14:creationId xmlns:p14="http://schemas.microsoft.com/office/powerpoint/2010/main" val="409101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mtE6Va6oOhU"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C21934-FD0B-4C01-896C-3DF1FB5CD760}" type="slidenum">
              <a:rPr lang="en-US" smtClean="0"/>
              <a:t>1</a:t>
            </a:fld>
            <a:endParaRPr lang="en-US" dirty="0"/>
          </a:p>
        </p:txBody>
      </p:sp>
    </p:spTree>
    <p:extLst>
      <p:ext uri="{BB962C8B-B14F-4D97-AF65-F5344CB8AC3E}">
        <p14:creationId xmlns:p14="http://schemas.microsoft.com/office/powerpoint/2010/main" val="2706202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C21934-FD0B-4C01-896C-3DF1FB5CD760}" type="slidenum">
              <a:rPr lang="en-US" smtClean="0"/>
              <a:t>10</a:t>
            </a:fld>
            <a:endParaRPr lang="en-US" dirty="0"/>
          </a:p>
        </p:txBody>
      </p:sp>
    </p:spTree>
    <p:extLst>
      <p:ext uri="{BB962C8B-B14F-4D97-AF65-F5344CB8AC3E}">
        <p14:creationId xmlns:p14="http://schemas.microsoft.com/office/powerpoint/2010/main" val="206201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Links to the descriptions in the FIRST Resource Library in the slide above.</a:t>
            </a:r>
          </a:p>
          <a:p>
            <a:endParaRPr lang="en-US" dirty="0"/>
          </a:p>
        </p:txBody>
      </p:sp>
      <p:sp>
        <p:nvSpPr>
          <p:cNvPr id="4" name="Slide Number Placeholder 3"/>
          <p:cNvSpPr>
            <a:spLocks noGrp="1"/>
          </p:cNvSpPr>
          <p:nvPr>
            <p:ph type="sldNum" sz="quarter" idx="10"/>
          </p:nvPr>
        </p:nvSpPr>
        <p:spPr/>
        <p:txBody>
          <a:bodyPr/>
          <a:lstStyle/>
          <a:p>
            <a:fld id="{0AC21934-FD0B-4C01-896C-3DF1FB5CD760}" type="slidenum">
              <a:rPr lang="en-US" smtClean="0"/>
              <a:t>11</a:t>
            </a:fld>
            <a:endParaRPr lang="en-US" dirty="0"/>
          </a:p>
        </p:txBody>
      </p:sp>
    </p:spTree>
    <p:extLst>
      <p:ext uri="{BB962C8B-B14F-4D97-AF65-F5344CB8AC3E}">
        <p14:creationId xmlns:p14="http://schemas.microsoft.com/office/powerpoint/2010/main" val="2934255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C21934-FD0B-4C01-896C-3DF1FB5CD760}" type="slidenum">
              <a:rPr lang="en-US" smtClean="0"/>
              <a:t>12</a:t>
            </a:fld>
            <a:endParaRPr lang="en-US" dirty="0"/>
          </a:p>
        </p:txBody>
      </p:sp>
    </p:spTree>
    <p:extLst>
      <p:ext uri="{BB962C8B-B14F-4D97-AF65-F5344CB8AC3E}">
        <p14:creationId xmlns:p14="http://schemas.microsoft.com/office/powerpoint/2010/main" val="34469217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Links to the descriptions in the FIRST Resource Library in the slide above.</a:t>
            </a:r>
          </a:p>
          <a:p>
            <a:endParaRPr lang="en-US" dirty="0"/>
          </a:p>
        </p:txBody>
      </p:sp>
      <p:sp>
        <p:nvSpPr>
          <p:cNvPr id="4" name="Slide Number Placeholder 3"/>
          <p:cNvSpPr>
            <a:spLocks noGrp="1"/>
          </p:cNvSpPr>
          <p:nvPr>
            <p:ph type="sldNum" sz="quarter" idx="10"/>
          </p:nvPr>
        </p:nvSpPr>
        <p:spPr/>
        <p:txBody>
          <a:bodyPr/>
          <a:lstStyle/>
          <a:p>
            <a:fld id="{0AC21934-FD0B-4C01-896C-3DF1FB5CD760}" type="slidenum">
              <a:rPr lang="en-US" smtClean="0"/>
              <a:t>13</a:t>
            </a:fld>
            <a:endParaRPr lang="en-US" dirty="0"/>
          </a:p>
        </p:txBody>
      </p:sp>
    </p:spTree>
    <p:extLst>
      <p:ext uri="{BB962C8B-B14F-4D97-AF65-F5344CB8AC3E}">
        <p14:creationId xmlns:p14="http://schemas.microsoft.com/office/powerpoint/2010/main" val="30980786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C21934-FD0B-4C01-896C-3DF1FB5CD760}" type="slidenum">
              <a:rPr lang="en-US" smtClean="0"/>
              <a:t>14</a:t>
            </a:fld>
            <a:endParaRPr lang="en-US" dirty="0"/>
          </a:p>
        </p:txBody>
      </p:sp>
    </p:spTree>
    <p:extLst>
      <p:ext uri="{BB962C8B-B14F-4D97-AF65-F5344CB8AC3E}">
        <p14:creationId xmlns:p14="http://schemas.microsoft.com/office/powerpoint/2010/main" val="2063508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Links to the descriptions in the FIRST Resource Library in the slide above.</a:t>
            </a:r>
          </a:p>
          <a:p>
            <a:endParaRPr lang="en-US" dirty="0"/>
          </a:p>
        </p:txBody>
      </p:sp>
      <p:sp>
        <p:nvSpPr>
          <p:cNvPr id="4" name="Slide Number Placeholder 3"/>
          <p:cNvSpPr>
            <a:spLocks noGrp="1"/>
          </p:cNvSpPr>
          <p:nvPr>
            <p:ph type="sldNum" sz="quarter" idx="10"/>
          </p:nvPr>
        </p:nvSpPr>
        <p:spPr/>
        <p:txBody>
          <a:bodyPr/>
          <a:lstStyle/>
          <a:p>
            <a:fld id="{0AC21934-FD0B-4C01-896C-3DF1FB5CD760}" type="slidenum">
              <a:rPr lang="en-US" smtClean="0"/>
              <a:t>15</a:t>
            </a:fld>
            <a:endParaRPr lang="en-US" dirty="0"/>
          </a:p>
        </p:txBody>
      </p:sp>
    </p:spTree>
    <p:extLst>
      <p:ext uri="{BB962C8B-B14F-4D97-AF65-F5344CB8AC3E}">
        <p14:creationId xmlns:p14="http://schemas.microsoft.com/office/powerpoint/2010/main" val="40104542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C21934-FD0B-4C01-896C-3DF1FB5CD760}" type="slidenum">
              <a:rPr lang="en-US" smtClean="0"/>
              <a:t>16</a:t>
            </a:fld>
            <a:endParaRPr lang="en-US" dirty="0"/>
          </a:p>
        </p:txBody>
      </p:sp>
    </p:spTree>
    <p:extLst>
      <p:ext uri="{BB962C8B-B14F-4D97-AF65-F5344CB8AC3E}">
        <p14:creationId xmlns:p14="http://schemas.microsoft.com/office/powerpoint/2010/main" val="9091639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bulleted list above are characteristics of a well-rounded competitive Chairman’s team.</a:t>
            </a:r>
          </a:p>
        </p:txBody>
      </p:sp>
      <p:sp>
        <p:nvSpPr>
          <p:cNvPr id="4" name="Slide Number Placeholder 3"/>
          <p:cNvSpPr>
            <a:spLocks noGrp="1"/>
          </p:cNvSpPr>
          <p:nvPr>
            <p:ph type="sldNum" sz="quarter" idx="10"/>
          </p:nvPr>
        </p:nvSpPr>
        <p:spPr/>
        <p:txBody>
          <a:bodyPr/>
          <a:lstStyle/>
          <a:p>
            <a:fld id="{0AC21934-FD0B-4C01-896C-3DF1FB5CD760}" type="slidenum">
              <a:rPr lang="en-US" smtClean="0"/>
              <a:t>17</a:t>
            </a:fld>
            <a:endParaRPr lang="en-US" dirty="0"/>
          </a:p>
        </p:txBody>
      </p:sp>
    </p:spTree>
    <p:extLst>
      <p:ext uri="{BB962C8B-B14F-4D97-AF65-F5344CB8AC3E}">
        <p14:creationId xmlns:p14="http://schemas.microsoft.com/office/powerpoint/2010/main" val="37717799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C21934-FD0B-4C01-896C-3DF1FB5CD760}" type="slidenum">
              <a:rPr lang="en-US" smtClean="0"/>
              <a:t>18</a:t>
            </a:fld>
            <a:endParaRPr lang="en-US" dirty="0"/>
          </a:p>
        </p:txBody>
      </p:sp>
    </p:spTree>
    <p:extLst>
      <p:ext uri="{BB962C8B-B14F-4D97-AF65-F5344CB8AC3E}">
        <p14:creationId xmlns:p14="http://schemas.microsoft.com/office/powerpoint/2010/main" val="33153476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https://firstfrc.blob.core.windows.net/frc2018/Manual/2018FRCGameSeasonManual.pdf</a:t>
            </a:r>
          </a:p>
          <a:p>
            <a:endParaRPr lang="en-US" dirty="0"/>
          </a:p>
          <a:p>
            <a:r>
              <a:rPr lang="en-US" dirty="0"/>
              <a:t>10.12.3.4 Awards This attribute measures Team performance with respect to Team awards judged at the event. The points earned for Team awards in this system are not intended to capture the full value of the award to the Team winning the award, or to represent the full value of the award to FIRST. In many ways, the Team’s experience in being selected for awards, especially the Chairman’s Award, the Engineering Inspiration Award, and the Rookie All Star Award, is beyond measure, and could not be fully captured in its entirety by any points-based system. Points are being assigned to awards in this system only to help Teams recognize that FIRST® continues to be “More than Robots®,” with the emphasis on our cultural awards, and to assist in elevating award-winning Teams above non-award winning Teams in the ranking system. Teams only get points for Team awards judged at the event. If an award is not judged, e.g. Rookie Highest Seed, is not for a Team, e.g. the Dean’s List Award, or is not judged at the event, e.g. Safety Animation Award, sponsored by UL, no points are earned. </a:t>
            </a:r>
          </a:p>
        </p:txBody>
      </p:sp>
      <p:sp>
        <p:nvSpPr>
          <p:cNvPr id="4" name="Slide Number Placeholder 3"/>
          <p:cNvSpPr>
            <a:spLocks noGrp="1"/>
          </p:cNvSpPr>
          <p:nvPr>
            <p:ph type="sldNum" sz="quarter" idx="10"/>
          </p:nvPr>
        </p:nvSpPr>
        <p:spPr/>
        <p:txBody>
          <a:bodyPr/>
          <a:lstStyle/>
          <a:p>
            <a:fld id="{0AC21934-FD0B-4C01-896C-3DF1FB5CD760}" type="slidenum">
              <a:rPr lang="en-US" smtClean="0"/>
              <a:t>19</a:t>
            </a:fld>
            <a:endParaRPr lang="en-US" dirty="0"/>
          </a:p>
        </p:txBody>
      </p:sp>
    </p:spTree>
    <p:extLst>
      <p:ext uri="{BB962C8B-B14F-4D97-AF65-F5344CB8AC3E}">
        <p14:creationId xmlns:p14="http://schemas.microsoft.com/office/powerpoint/2010/main" val="4108746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Credits and thanks to Kristine Atiyeh – FRC 125 (see referenced presentation at end) and </a:t>
            </a:r>
          </a:p>
          <a:p>
            <a:r>
              <a:rPr lang="en-US" dirty="0"/>
              <a:t>Jenny Beatty from the Chesapeake District.</a:t>
            </a:r>
          </a:p>
          <a:p>
            <a:endParaRPr lang="en-US" dirty="0"/>
          </a:p>
          <a:p>
            <a:r>
              <a:rPr lang="en-US" dirty="0"/>
              <a:t>Grant Dekker – Judge for 10 years, JA for a few, and Stage Advisor at </a:t>
            </a:r>
            <a:r>
              <a:rPr lang="en-US"/>
              <a:t>Worlds this year.</a:t>
            </a:r>
            <a:endParaRPr lang="en-US" dirty="0"/>
          </a:p>
          <a:p>
            <a:endParaRPr lang="en-US" dirty="0"/>
          </a:p>
        </p:txBody>
      </p:sp>
      <p:sp>
        <p:nvSpPr>
          <p:cNvPr id="4" name="Slide Number Placeholder 3"/>
          <p:cNvSpPr>
            <a:spLocks noGrp="1"/>
          </p:cNvSpPr>
          <p:nvPr>
            <p:ph type="sldNum" sz="quarter" idx="10"/>
          </p:nvPr>
        </p:nvSpPr>
        <p:spPr/>
        <p:txBody>
          <a:bodyPr/>
          <a:lstStyle/>
          <a:p>
            <a:fld id="{0AC21934-FD0B-4C01-896C-3DF1FB5CD760}" type="slidenum">
              <a:rPr lang="en-US" smtClean="0"/>
              <a:t>2</a:t>
            </a:fld>
            <a:endParaRPr lang="en-US" dirty="0"/>
          </a:p>
        </p:txBody>
      </p:sp>
    </p:spTree>
    <p:extLst>
      <p:ext uri="{BB962C8B-B14F-4D97-AF65-F5344CB8AC3E}">
        <p14:creationId xmlns:p14="http://schemas.microsoft.com/office/powerpoint/2010/main" val="2183749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C21934-FD0B-4C01-896C-3DF1FB5CD760}" type="slidenum">
              <a:rPr lang="en-US" smtClean="0"/>
              <a:t>20</a:t>
            </a:fld>
            <a:endParaRPr lang="en-US" dirty="0"/>
          </a:p>
        </p:txBody>
      </p:sp>
    </p:spTree>
    <p:extLst>
      <p:ext uri="{BB962C8B-B14F-4D97-AF65-F5344CB8AC3E}">
        <p14:creationId xmlns:p14="http://schemas.microsoft.com/office/powerpoint/2010/main" val="23412082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C21934-FD0B-4C01-896C-3DF1FB5CD760}" type="slidenum">
              <a:rPr lang="en-US" smtClean="0"/>
              <a:t>21</a:t>
            </a:fld>
            <a:endParaRPr lang="en-US" dirty="0"/>
          </a:p>
        </p:txBody>
      </p:sp>
    </p:spTree>
    <p:extLst>
      <p:ext uri="{BB962C8B-B14F-4D97-AF65-F5344CB8AC3E}">
        <p14:creationId xmlns:p14="http://schemas.microsoft.com/office/powerpoint/2010/main" val="19707797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Judges not only hopefully inspire, but from personal experience I can say judges are always inspired by the students and teams.</a:t>
            </a:r>
          </a:p>
        </p:txBody>
      </p:sp>
      <p:sp>
        <p:nvSpPr>
          <p:cNvPr id="4" name="Slide Number Placeholder 3"/>
          <p:cNvSpPr>
            <a:spLocks noGrp="1"/>
          </p:cNvSpPr>
          <p:nvPr>
            <p:ph type="sldNum" sz="quarter" idx="10"/>
          </p:nvPr>
        </p:nvSpPr>
        <p:spPr/>
        <p:txBody>
          <a:bodyPr/>
          <a:lstStyle/>
          <a:p>
            <a:fld id="{0AC21934-FD0B-4C01-896C-3DF1FB5CD760}" type="slidenum">
              <a:rPr lang="en-US" smtClean="0"/>
              <a:t>22</a:t>
            </a:fld>
            <a:endParaRPr lang="en-US" dirty="0"/>
          </a:p>
        </p:txBody>
      </p:sp>
    </p:spTree>
    <p:extLst>
      <p:ext uri="{BB962C8B-B14F-4D97-AF65-F5344CB8AC3E}">
        <p14:creationId xmlns:p14="http://schemas.microsoft.com/office/powerpoint/2010/main" val="14045125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Awards are based on FIRST mission/vision – and provide an actionable approach to organizing a team – which time-after-time seems to make teams more competitive overall.  Having a strategy for awards – focus on what you do best.  Leverage the FIRST community – award-winning teams naturally love sharing their stories and methods (in a very graciously professional way).  First day interviews are critical, so know your pitch – make sure you explain unique, compelling points to the judges.  You want them going back to the judges’ room remembering you.</a:t>
            </a:r>
          </a:p>
          <a:p>
            <a:endParaRPr lang="en-US" dirty="0"/>
          </a:p>
          <a:p>
            <a:r>
              <a:rPr lang="en-US" dirty="0"/>
              <a:t>Another place high-performing teams exceed expectations is with a focus working on lessons learned in the postseason and work through the summer and preseason on outreach, volunteering, mentoring, planning, and practicing. It is more than just a build-season exercise….</a:t>
            </a:r>
          </a:p>
        </p:txBody>
      </p:sp>
      <p:sp>
        <p:nvSpPr>
          <p:cNvPr id="4" name="Slide Number Placeholder 3"/>
          <p:cNvSpPr>
            <a:spLocks noGrp="1"/>
          </p:cNvSpPr>
          <p:nvPr>
            <p:ph type="sldNum" sz="quarter" idx="10"/>
          </p:nvPr>
        </p:nvSpPr>
        <p:spPr/>
        <p:txBody>
          <a:bodyPr/>
          <a:lstStyle/>
          <a:p>
            <a:fld id="{0AC21934-FD0B-4C01-896C-3DF1FB5CD760}" type="slidenum">
              <a:rPr lang="en-US" smtClean="0"/>
              <a:t>23</a:t>
            </a:fld>
            <a:endParaRPr lang="en-US" dirty="0"/>
          </a:p>
        </p:txBody>
      </p:sp>
    </p:spTree>
    <p:extLst>
      <p:ext uri="{BB962C8B-B14F-4D97-AF65-F5344CB8AC3E}">
        <p14:creationId xmlns:p14="http://schemas.microsoft.com/office/powerpoint/2010/main" val="32459120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competition, focus on the your pitch – and explain the impact, whether it was a control system to your robot’s success to the methods you use to spread appreciation and excitement for science and technology – and everything between. Document your story – show how the dots connect. Show successes – and also how you overcame failures in getting there.  Tell your journey.  Leave simple leave behinds that help trigger the judges that interviewed you the unique attributes of your team, robot, etc. Judges will definitely use it as a reminder of why you are deserving and share the details with other judges in the judges’ room.  Talk about your personal story and role - talk about your mentors, too.  Don’t be afraid to make it a dialog with your judges.</a:t>
            </a:r>
          </a:p>
          <a:p>
            <a:endParaRPr lang="en-US" dirty="0"/>
          </a:p>
        </p:txBody>
      </p:sp>
      <p:sp>
        <p:nvSpPr>
          <p:cNvPr id="4" name="Slide Number Placeholder 3"/>
          <p:cNvSpPr>
            <a:spLocks noGrp="1"/>
          </p:cNvSpPr>
          <p:nvPr>
            <p:ph type="sldNum" sz="quarter" idx="10"/>
          </p:nvPr>
        </p:nvSpPr>
        <p:spPr/>
        <p:txBody>
          <a:bodyPr/>
          <a:lstStyle/>
          <a:p>
            <a:fld id="{0AC21934-FD0B-4C01-896C-3DF1FB5CD760}" type="slidenum">
              <a:rPr lang="en-US" smtClean="0"/>
              <a:t>24</a:t>
            </a:fld>
            <a:endParaRPr lang="en-US" dirty="0"/>
          </a:p>
        </p:txBody>
      </p:sp>
    </p:spTree>
    <p:extLst>
      <p:ext uri="{BB962C8B-B14F-4D97-AF65-F5344CB8AC3E}">
        <p14:creationId xmlns:p14="http://schemas.microsoft.com/office/powerpoint/2010/main" val="4815423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all know them – some teams just seem to be ultra competitive for awards year after year.  There seem to be some common characteristics they all share.  Here are some of them.  They document their efforts and have plans for sustaining their efforts over time. They do not rest on their laurels but continue to raise the bar.  They know a winning team focuses on all aspects of FIRST outside of the build season, too.  They feel the mission/vision/core values of FIRST.  They plan, execute, and communicate (internally, to others, in interviews, and as feedback to continually improve). You feel their energy.</a:t>
            </a:r>
          </a:p>
        </p:txBody>
      </p:sp>
      <p:sp>
        <p:nvSpPr>
          <p:cNvPr id="4" name="Slide Number Placeholder 3"/>
          <p:cNvSpPr>
            <a:spLocks noGrp="1"/>
          </p:cNvSpPr>
          <p:nvPr>
            <p:ph type="sldNum" sz="quarter" idx="10"/>
          </p:nvPr>
        </p:nvSpPr>
        <p:spPr/>
        <p:txBody>
          <a:bodyPr/>
          <a:lstStyle/>
          <a:p>
            <a:fld id="{0AC21934-FD0B-4C01-896C-3DF1FB5CD760}" type="slidenum">
              <a:rPr lang="en-US" smtClean="0"/>
              <a:t>25</a:t>
            </a:fld>
            <a:endParaRPr lang="en-US" dirty="0"/>
          </a:p>
        </p:txBody>
      </p:sp>
    </p:spTree>
    <p:extLst>
      <p:ext uri="{BB962C8B-B14F-4D97-AF65-F5344CB8AC3E}">
        <p14:creationId xmlns:p14="http://schemas.microsoft.com/office/powerpoint/2010/main" val="11961491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links above were used in putting these slides together. </a:t>
            </a:r>
          </a:p>
        </p:txBody>
      </p:sp>
      <p:sp>
        <p:nvSpPr>
          <p:cNvPr id="4" name="Slide Number Placeholder 3"/>
          <p:cNvSpPr>
            <a:spLocks noGrp="1"/>
          </p:cNvSpPr>
          <p:nvPr>
            <p:ph type="sldNum" sz="quarter" idx="10"/>
          </p:nvPr>
        </p:nvSpPr>
        <p:spPr/>
        <p:txBody>
          <a:bodyPr/>
          <a:lstStyle/>
          <a:p>
            <a:fld id="{0AC21934-FD0B-4C01-896C-3DF1FB5CD760}" type="slidenum">
              <a:rPr lang="en-US" smtClean="0"/>
              <a:t>26</a:t>
            </a:fld>
            <a:endParaRPr lang="en-US" dirty="0"/>
          </a:p>
        </p:txBody>
      </p:sp>
    </p:spTree>
    <p:extLst>
      <p:ext uri="{BB962C8B-B14F-4D97-AF65-F5344CB8AC3E}">
        <p14:creationId xmlns:p14="http://schemas.microsoft.com/office/powerpoint/2010/main" val="2246939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C21934-FD0B-4C01-896C-3DF1FB5CD760}" type="slidenum">
              <a:rPr lang="en-US" smtClean="0"/>
              <a:t>3</a:t>
            </a:fld>
            <a:endParaRPr lang="en-US" dirty="0"/>
          </a:p>
        </p:txBody>
      </p:sp>
    </p:spTree>
    <p:extLst>
      <p:ext uri="{BB962C8B-B14F-4D97-AF65-F5344CB8AC3E}">
        <p14:creationId xmlns:p14="http://schemas.microsoft.com/office/powerpoint/2010/main" val="1272003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43605">
              <a:defRPr/>
            </a:pPr>
            <a:r>
              <a:rPr lang="en-US" sz="1400" dirty="0">
                <a:solidFill>
                  <a:schemeClr val="bg1">
                    <a:lumMod val="85000"/>
                  </a:schemeClr>
                </a:solidFill>
                <a:hlinkClick r:id="rId3">
                  <a:extLst>
                    <a:ext uri="{A12FA001-AC4F-418D-AE19-62706E023703}">
                      <ahyp:hlinkClr xmlns:ahyp="http://schemas.microsoft.com/office/drawing/2018/hyperlinkcolor" val="tx"/>
                    </a:ext>
                  </a:extLst>
                </a:hlinkClick>
              </a:rPr>
              <a:t>https://www.youtube.com/watch?v=mtE6Va6oOhU</a:t>
            </a:r>
            <a:endParaRPr lang="en-US" sz="1400" dirty="0">
              <a:solidFill>
                <a:schemeClr val="bg1">
                  <a:lumMod val="85000"/>
                </a:schemeClr>
              </a:solidFill>
            </a:endParaRPr>
          </a:p>
          <a:p>
            <a:pPr defTabSz="1043605">
              <a:defRPr/>
            </a:pPr>
            <a:endParaRPr lang="en-US" sz="1400" dirty="0">
              <a:solidFill>
                <a:schemeClr val="bg1">
                  <a:lumMod val="85000"/>
                </a:schemeClr>
              </a:solidFill>
            </a:endParaRPr>
          </a:p>
          <a:p>
            <a:pPr defTabSz="1043605">
              <a:defRPr/>
            </a:pPr>
            <a:r>
              <a:rPr lang="en-US" sz="1400" dirty="0">
                <a:solidFill>
                  <a:schemeClr val="bg1">
                    <a:lumMod val="85000"/>
                  </a:schemeClr>
                </a:solidFill>
              </a:rPr>
              <a:t>When it comes to understanding the mission, vision, goals, and core values of FIRST this one video brings out all of them….</a:t>
            </a:r>
          </a:p>
          <a:p>
            <a:endParaRPr lang="en-US" dirty="0"/>
          </a:p>
        </p:txBody>
      </p:sp>
      <p:sp>
        <p:nvSpPr>
          <p:cNvPr id="4" name="Slide Number Placeholder 3"/>
          <p:cNvSpPr>
            <a:spLocks noGrp="1"/>
          </p:cNvSpPr>
          <p:nvPr>
            <p:ph type="sldNum" sz="quarter" idx="10"/>
          </p:nvPr>
        </p:nvSpPr>
        <p:spPr/>
        <p:txBody>
          <a:bodyPr/>
          <a:lstStyle/>
          <a:p>
            <a:fld id="{0AC21934-FD0B-4C01-896C-3DF1FB5CD760}" type="slidenum">
              <a:rPr lang="en-US" smtClean="0"/>
              <a:t>4</a:t>
            </a:fld>
            <a:endParaRPr lang="en-US" dirty="0"/>
          </a:p>
        </p:txBody>
      </p:sp>
    </p:spTree>
    <p:extLst>
      <p:ext uri="{BB962C8B-B14F-4D97-AF65-F5344CB8AC3E}">
        <p14:creationId xmlns:p14="http://schemas.microsoft.com/office/powerpoint/2010/main" val="569881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and you see that the awards reinforce and are aligned with the goals of FIRST.</a:t>
            </a:r>
          </a:p>
          <a:p>
            <a:r>
              <a:rPr lang="en-US" dirty="0"/>
              <a:t>Awards inspire and recognize – inspiring confidence and motivation.  With success a team’s reputation grows at school, among teams, in the community, sometimes in the political arena, all the way to Hollywood producers.  Sure, awards look good in the trophy case and on students’ resumes. They also provide value in helping you achieve the next level of competition, like the District Championships or Worlds.</a:t>
            </a:r>
          </a:p>
          <a:p>
            <a:r>
              <a:rPr lang="en-US" dirty="0"/>
              <a:t>There are also the side effects of helping build networks with fellow teams, sponsors, mentors, and the community while you focus on working toward awards – these are life skills opportunities.  Finally, awards provide for a team to have some organizational structure and focus.  Working toward awards provides a natural framework for organizing a highly effective team.  Finally, awards allow for a wide variety of skills (and diversity of skills and backgrounds) to help make a well-rounded team.</a:t>
            </a:r>
          </a:p>
        </p:txBody>
      </p:sp>
      <p:sp>
        <p:nvSpPr>
          <p:cNvPr id="4" name="Slide Number Placeholder 3"/>
          <p:cNvSpPr>
            <a:spLocks noGrp="1"/>
          </p:cNvSpPr>
          <p:nvPr>
            <p:ph type="sldNum" sz="quarter" idx="10"/>
          </p:nvPr>
        </p:nvSpPr>
        <p:spPr/>
        <p:txBody>
          <a:bodyPr/>
          <a:lstStyle/>
          <a:p>
            <a:fld id="{0AC21934-FD0B-4C01-896C-3DF1FB5CD760}" type="slidenum">
              <a:rPr lang="en-US" smtClean="0"/>
              <a:t>5</a:t>
            </a:fld>
            <a:endParaRPr lang="en-US" dirty="0"/>
          </a:p>
        </p:txBody>
      </p:sp>
    </p:spTree>
    <p:extLst>
      <p:ext uri="{BB962C8B-B14F-4D97-AF65-F5344CB8AC3E}">
        <p14:creationId xmlns:p14="http://schemas.microsoft.com/office/powerpoint/2010/main" val="3284460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43605">
              <a:defRPr/>
            </a:pPr>
            <a:endParaRPr lang="en-US" sz="1400" dirty="0">
              <a:solidFill>
                <a:schemeClr val="bg1">
                  <a:lumMod val="85000"/>
                </a:schemeClr>
              </a:solidFill>
            </a:endParaRPr>
          </a:p>
          <a:p>
            <a:r>
              <a:rPr lang="en-US" dirty="0"/>
              <a:t>There are non-judged and judged awards.  We are focused on judged awards here.  Non-judged awards include winning and runner-up alliances, rookies’ highest seed, etc.</a:t>
            </a:r>
          </a:p>
        </p:txBody>
      </p:sp>
      <p:sp>
        <p:nvSpPr>
          <p:cNvPr id="4" name="Slide Number Placeholder 3"/>
          <p:cNvSpPr>
            <a:spLocks noGrp="1"/>
          </p:cNvSpPr>
          <p:nvPr>
            <p:ph type="sldNum" sz="quarter" idx="10"/>
          </p:nvPr>
        </p:nvSpPr>
        <p:spPr/>
        <p:txBody>
          <a:bodyPr/>
          <a:lstStyle/>
          <a:p>
            <a:fld id="{0AC21934-FD0B-4C01-896C-3DF1FB5CD760}" type="slidenum">
              <a:rPr lang="en-US" smtClean="0"/>
              <a:t>6</a:t>
            </a:fld>
            <a:endParaRPr lang="en-US" dirty="0"/>
          </a:p>
        </p:txBody>
      </p:sp>
    </p:spTree>
    <p:extLst>
      <p:ext uri="{BB962C8B-B14F-4D97-AF65-F5344CB8AC3E}">
        <p14:creationId xmlns:p14="http://schemas.microsoft.com/office/powerpoint/2010/main" val="1467991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https://www.firstinspires.org/resource-library/frc</a:t>
            </a:r>
          </a:p>
          <a:p>
            <a:endParaRPr lang="en-US" dirty="0"/>
          </a:p>
          <a:p>
            <a:r>
              <a:rPr lang="en-US" dirty="0"/>
              <a:t>The FIRST resource library offers excellent references for understanding all the FRC awards along with all the criteria looked at for each one.   The four categories of awards are listed from a search in the resource library.  A lot of other information is there.</a:t>
            </a:r>
          </a:p>
        </p:txBody>
      </p:sp>
      <p:sp>
        <p:nvSpPr>
          <p:cNvPr id="4" name="Slide Number Placeholder 3"/>
          <p:cNvSpPr>
            <a:spLocks noGrp="1"/>
          </p:cNvSpPr>
          <p:nvPr>
            <p:ph type="sldNum" sz="quarter" idx="10"/>
          </p:nvPr>
        </p:nvSpPr>
        <p:spPr/>
        <p:txBody>
          <a:bodyPr/>
          <a:lstStyle/>
          <a:p>
            <a:fld id="{0AC21934-FD0B-4C01-896C-3DF1FB5CD760}" type="slidenum">
              <a:rPr lang="en-US" smtClean="0"/>
              <a:t>7</a:t>
            </a:fld>
            <a:endParaRPr lang="en-US" dirty="0"/>
          </a:p>
        </p:txBody>
      </p:sp>
    </p:spTree>
    <p:extLst>
      <p:ext uri="{BB962C8B-B14F-4D97-AF65-F5344CB8AC3E}">
        <p14:creationId xmlns:p14="http://schemas.microsoft.com/office/powerpoint/2010/main" val="1717574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Links to the descriptions in the FIRST Resource Library in the slide above.</a:t>
            </a:r>
          </a:p>
        </p:txBody>
      </p:sp>
      <p:sp>
        <p:nvSpPr>
          <p:cNvPr id="4" name="Slide Number Placeholder 3"/>
          <p:cNvSpPr>
            <a:spLocks noGrp="1"/>
          </p:cNvSpPr>
          <p:nvPr>
            <p:ph type="sldNum" sz="quarter" idx="10"/>
          </p:nvPr>
        </p:nvSpPr>
        <p:spPr/>
        <p:txBody>
          <a:bodyPr/>
          <a:lstStyle/>
          <a:p>
            <a:fld id="{0AC21934-FD0B-4C01-896C-3DF1FB5CD760}" type="slidenum">
              <a:rPr lang="en-US" smtClean="0"/>
              <a:t>8</a:t>
            </a:fld>
            <a:endParaRPr lang="en-US" dirty="0"/>
          </a:p>
        </p:txBody>
      </p:sp>
    </p:spTree>
    <p:extLst>
      <p:ext uri="{BB962C8B-B14F-4D97-AF65-F5344CB8AC3E}">
        <p14:creationId xmlns:p14="http://schemas.microsoft.com/office/powerpoint/2010/main" val="19200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just looking at the subheading under the titles of the awards from the documentation, one can see some key phrases, adjectives, adverbs, etc. that are key to how those awards are judged.  </a:t>
            </a:r>
          </a:p>
        </p:txBody>
      </p:sp>
      <p:sp>
        <p:nvSpPr>
          <p:cNvPr id="4" name="Slide Number Placeholder 3"/>
          <p:cNvSpPr>
            <a:spLocks noGrp="1"/>
          </p:cNvSpPr>
          <p:nvPr>
            <p:ph type="sldNum" sz="quarter" idx="10"/>
          </p:nvPr>
        </p:nvSpPr>
        <p:spPr/>
        <p:txBody>
          <a:bodyPr/>
          <a:lstStyle/>
          <a:p>
            <a:fld id="{0AC21934-FD0B-4C01-896C-3DF1FB5CD760}" type="slidenum">
              <a:rPr lang="en-US" smtClean="0"/>
              <a:t>9</a:t>
            </a:fld>
            <a:endParaRPr lang="en-US" dirty="0"/>
          </a:p>
        </p:txBody>
      </p:sp>
    </p:spTree>
    <p:extLst>
      <p:ext uri="{BB962C8B-B14F-4D97-AF65-F5344CB8AC3E}">
        <p14:creationId xmlns:p14="http://schemas.microsoft.com/office/powerpoint/2010/main" val="3843624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487794"/>
            <a:ext cx="9144000" cy="4655820"/>
          </a:xfrm>
          <a:custGeom>
            <a:avLst/>
            <a:gdLst/>
            <a:ahLst/>
            <a:cxnLst/>
            <a:rect l="l" t="t" r="r" b="b"/>
            <a:pathLst>
              <a:path w="9144000" h="4655820">
                <a:moveTo>
                  <a:pt x="0" y="4655705"/>
                </a:moveTo>
                <a:lnTo>
                  <a:pt x="9144000" y="4655705"/>
                </a:lnTo>
                <a:lnTo>
                  <a:pt x="9144000" y="0"/>
                </a:lnTo>
                <a:lnTo>
                  <a:pt x="0" y="0"/>
                </a:lnTo>
                <a:lnTo>
                  <a:pt x="0" y="4655705"/>
                </a:lnTo>
                <a:close/>
              </a:path>
            </a:pathLst>
          </a:custGeom>
          <a:solidFill>
            <a:srgbClr val="E9EDEE"/>
          </a:solidFill>
        </p:spPr>
        <p:txBody>
          <a:bodyPr wrap="square" lIns="0" tIns="0" rIns="0" bIns="0" rtlCol="0"/>
          <a:lstStyle/>
          <a:p>
            <a:endParaRPr dirty="0"/>
          </a:p>
        </p:txBody>
      </p:sp>
      <p:sp>
        <p:nvSpPr>
          <p:cNvPr id="17" name="bk object 17"/>
          <p:cNvSpPr/>
          <p:nvPr/>
        </p:nvSpPr>
        <p:spPr>
          <a:xfrm>
            <a:off x="0" y="0"/>
            <a:ext cx="9144000" cy="488315"/>
          </a:xfrm>
          <a:custGeom>
            <a:avLst/>
            <a:gdLst/>
            <a:ahLst/>
            <a:cxnLst/>
            <a:rect l="l" t="t" r="r" b="b"/>
            <a:pathLst>
              <a:path w="9144000" h="488315">
                <a:moveTo>
                  <a:pt x="0" y="487794"/>
                </a:moveTo>
                <a:lnTo>
                  <a:pt x="9144000" y="487794"/>
                </a:lnTo>
                <a:lnTo>
                  <a:pt x="9144000" y="0"/>
                </a:lnTo>
                <a:lnTo>
                  <a:pt x="0" y="0"/>
                </a:lnTo>
                <a:lnTo>
                  <a:pt x="0" y="487794"/>
                </a:lnTo>
                <a:close/>
              </a:path>
            </a:pathLst>
          </a:custGeom>
          <a:solidFill>
            <a:srgbClr val="FFFFFF"/>
          </a:solidFill>
        </p:spPr>
        <p:txBody>
          <a:bodyPr wrap="square" lIns="0" tIns="0" rIns="0" bIns="0" rtlCol="0"/>
          <a:lstStyle/>
          <a:p>
            <a:endParaRPr dirty="0"/>
          </a:p>
        </p:txBody>
      </p:sp>
      <p:sp>
        <p:nvSpPr>
          <p:cNvPr id="18" name="bk object 18"/>
          <p:cNvSpPr/>
          <p:nvPr/>
        </p:nvSpPr>
        <p:spPr>
          <a:xfrm>
            <a:off x="1203299" y="1214170"/>
            <a:ext cx="373380" cy="0"/>
          </a:xfrm>
          <a:custGeom>
            <a:avLst/>
            <a:gdLst/>
            <a:ahLst/>
            <a:cxnLst/>
            <a:rect l="l" t="t" r="r" b="b"/>
            <a:pathLst>
              <a:path w="373380">
                <a:moveTo>
                  <a:pt x="0" y="0"/>
                </a:moveTo>
                <a:lnTo>
                  <a:pt x="372859" y="0"/>
                </a:lnTo>
              </a:path>
            </a:pathLst>
          </a:custGeom>
          <a:ln w="45821">
            <a:solidFill>
              <a:srgbClr val="EB5600"/>
            </a:solidFill>
          </a:ln>
        </p:spPr>
        <p:txBody>
          <a:bodyPr wrap="square" lIns="0" tIns="0" rIns="0" bIns="0" rtlCol="0"/>
          <a:lstStyle/>
          <a:p>
            <a:endParaRPr dirty="0"/>
          </a:p>
        </p:txBody>
      </p:sp>
      <p:sp>
        <p:nvSpPr>
          <p:cNvPr id="19" name="bk object 19"/>
          <p:cNvSpPr/>
          <p:nvPr/>
        </p:nvSpPr>
        <p:spPr>
          <a:xfrm>
            <a:off x="830389" y="1214170"/>
            <a:ext cx="376555" cy="0"/>
          </a:xfrm>
          <a:custGeom>
            <a:avLst/>
            <a:gdLst/>
            <a:ahLst/>
            <a:cxnLst/>
            <a:rect l="l" t="t" r="r" b="b"/>
            <a:pathLst>
              <a:path w="376555">
                <a:moveTo>
                  <a:pt x="0" y="0"/>
                </a:moveTo>
                <a:lnTo>
                  <a:pt x="376008" y="0"/>
                </a:lnTo>
              </a:path>
            </a:pathLst>
          </a:custGeom>
          <a:ln w="45821">
            <a:solidFill>
              <a:srgbClr val="1A9988"/>
            </a:solidFill>
          </a:ln>
        </p:spPr>
        <p:txBody>
          <a:bodyPr wrap="square" lIns="0" tIns="0" rIns="0" bIns="0" rtlCol="0"/>
          <a:lstStyle/>
          <a:p>
            <a:endParaRPr dirty="0"/>
          </a:p>
        </p:txBody>
      </p:sp>
      <p:sp>
        <p:nvSpPr>
          <p:cNvPr id="2" name="Holder 2"/>
          <p:cNvSpPr>
            <a:spLocks noGrp="1"/>
          </p:cNvSpPr>
          <p:nvPr>
            <p:ph type="ctrTitle"/>
          </p:nvPr>
        </p:nvSpPr>
        <p:spPr>
          <a:xfrm>
            <a:off x="808174" y="1392538"/>
            <a:ext cx="7527650" cy="1031875"/>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808349" y="3259753"/>
            <a:ext cx="7527300" cy="932179"/>
          </a:xfrm>
          <a:prstGeom prst="rect">
            <a:avLst/>
          </a:prstGeom>
        </p:spPr>
        <p:txBody>
          <a:bodyPr wrap="square" lIns="0" tIns="0" rIns="0" bIns="0">
            <a:spAutoFit/>
          </a:bodyPr>
          <a:lstStyle>
            <a:lvl1pPr>
              <a:defRPr sz="3000" b="0" i="0">
                <a:solidFill>
                  <a:srgbClr val="595958"/>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6/4/2018</a:t>
            </a:fld>
            <a:endParaRPr lang="en-US" dirty="0"/>
          </a:p>
        </p:txBody>
      </p:sp>
      <p:sp>
        <p:nvSpPr>
          <p:cNvPr id="6" name="Holder 6"/>
          <p:cNvSpPr>
            <a:spLocks noGrp="1"/>
          </p:cNvSpPr>
          <p:nvPr>
            <p:ph type="sldNum" sz="quarter" idx="7"/>
          </p:nvPr>
        </p:nvSpPr>
        <p:spPr/>
        <p:txBody>
          <a:bodyPr lIns="0" tIns="0" rIns="0" bIns="0"/>
          <a:lstStyle>
            <a:lvl1pPr>
              <a:defRPr sz="1000" b="0" i="0">
                <a:solidFill>
                  <a:srgbClr val="595958"/>
                </a:solidFill>
                <a:latin typeface="Arial"/>
                <a:cs typeface="Arial"/>
              </a:defRPr>
            </a:lvl1pPr>
          </a:lstStyle>
          <a:p>
            <a:pPr marL="25400">
              <a:lnSpc>
                <a:spcPct val="100000"/>
              </a:lnSpc>
            </a:pPr>
            <a:fld id="{81D60167-4931-47E6-BA6A-407CBD079E47}" type="slidenum">
              <a:rPr spc="-5" dirty="0"/>
              <a:t>‹#›</a:t>
            </a:fld>
            <a:endParaRPr spc="-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0">
                <a:solidFill>
                  <a:srgbClr val="131313"/>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800" b="1" i="0">
                <a:solidFill>
                  <a:srgbClr val="595958"/>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6/4/2018</a:t>
            </a:fld>
            <a:endParaRPr lang="en-US" dirty="0"/>
          </a:p>
        </p:txBody>
      </p:sp>
      <p:sp>
        <p:nvSpPr>
          <p:cNvPr id="6" name="Holder 6"/>
          <p:cNvSpPr>
            <a:spLocks noGrp="1"/>
          </p:cNvSpPr>
          <p:nvPr>
            <p:ph type="sldNum" sz="quarter" idx="7"/>
          </p:nvPr>
        </p:nvSpPr>
        <p:spPr/>
        <p:txBody>
          <a:bodyPr lIns="0" tIns="0" rIns="0" bIns="0"/>
          <a:lstStyle>
            <a:lvl1pPr>
              <a:defRPr sz="1000" b="0" i="0">
                <a:solidFill>
                  <a:srgbClr val="595958"/>
                </a:solidFill>
                <a:latin typeface="Arial"/>
                <a:cs typeface="Arial"/>
              </a:defRPr>
            </a:lvl1pPr>
          </a:lstStyle>
          <a:p>
            <a:pPr marL="25400">
              <a:lnSpc>
                <a:spcPct val="100000"/>
              </a:lnSpc>
            </a:pPr>
            <a:fld id="{81D60167-4931-47E6-BA6A-407CBD079E47}" type="slidenum">
              <a:rPr spc="-5" dirty="0"/>
              <a:t>‹#›</a:t>
            </a:fld>
            <a:endParaRPr spc="-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0">
                <a:solidFill>
                  <a:srgbClr val="131313"/>
                </a:solidFill>
                <a:latin typeface="Arial"/>
                <a:cs typeface="Arial"/>
              </a:defRPr>
            </a:lvl1pPr>
          </a:lstStyle>
          <a:p>
            <a:endParaRPr/>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6/4/2018</a:t>
            </a:fld>
            <a:endParaRPr lang="en-US" dirty="0"/>
          </a:p>
        </p:txBody>
      </p:sp>
      <p:sp>
        <p:nvSpPr>
          <p:cNvPr id="7" name="Holder 7"/>
          <p:cNvSpPr>
            <a:spLocks noGrp="1"/>
          </p:cNvSpPr>
          <p:nvPr>
            <p:ph type="sldNum" sz="quarter" idx="7"/>
          </p:nvPr>
        </p:nvSpPr>
        <p:spPr/>
        <p:txBody>
          <a:bodyPr lIns="0" tIns="0" rIns="0" bIns="0"/>
          <a:lstStyle>
            <a:lvl1pPr>
              <a:defRPr sz="1000" b="0" i="0">
                <a:solidFill>
                  <a:srgbClr val="595958"/>
                </a:solidFill>
                <a:latin typeface="Arial"/>
                <a:cs typeface="Arial"/>
              </a:defRPr>
            </a:lvl1pPr>
          </a:lstStyle>
          <a:p>
            <a:pPr marL="25400">
              <a:lnSpc>
                <a:spcPct val="100000"/>
              </a:lnSpc>
            </a:pPr>
            <a:fld id="{81D60167-4931-47E6-BA6A-407CBD079E47}" type="slidenum">
              <a:rPr spc="-5" dirty="0"/>
              <a:t>‹#›</a:t>
            </a:fld>
            <a:endParaRPr spc="-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0">
                <a:solidFill>
                  <a:srgbClr val="131313"/>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6/4/2018</a:t>
            </a:fld>
            <a:endParaRPr lang="en-US" dirty="0"/>
          </a:p>
        </p:txBody>
      </p:sp>
      <p:sp>
        <p:nvSpPr>
          <p:cNvPr id="5" name="Holder 5"/>
          <p:cNvSpPr>
            <a:spLocks noGrp="1"/>
          </p:cNvSpPr>
          <p:nvPr>
            <p:ph type="sldNum" sz="quarter" idx="7"/>
          </p:nvPr>
        </p:nvSpPr>
        <p:spPr/>
        <p:txBody>
          <a:bodyPr lIns="0" tIns="0" rIns="0" bIns="0"/>
          <a:lstStyle>
            <a:lvl1pPr>
              <a:defRPr sz="1000" b="0" i="0">
                <a:solidFill>
                  <a:srgbClr val="595958"/>
                </a:solidFill>
                <a:latin typeface="Arial"/>
                <a:cs typeface="Arial"/>
              </a:defRPr>
            </a:lvl1pPr>
          </a:lstStyle>
          <a:p>
            <a:pPr marL="25400">
              <a:lnSpc>
                <a:spcPct val="100000"/>
              </a:lnSpc>
            </a:pPr>
            <a:fld id="{81D60167-4931-47E6-BA6A-407CBD079E47}" type="slidenum">
              <a:rPr spc="-5" dirty="0"/>
              <a:t>‹#›</a:t>
            </a:fld>
            <a:endParaRPr spc="-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6/4/2018</a:t>
            </a:fld>
            <a:endParaRPr lang="en-US" dirty="0"/>
          </a:p>
        </p:txBody>
      </p:sp>
      <p:sp>
        <p:nvSpPr>
          <p:cNvPr id="4" name="Holder 4"/>
          <p:cNvSpPr>
            <a:spLocks noGrp="1"/>
          </p:cNvSpPr>
          <p:nvPr>
            <p:ph type="sldNum" sz="quarter" idx="7"/>
          </p:nvPr>
        </p:nvSpPr>
        <p:spPr/>
        <p:txBody>
          <a:bodyPr lIns="0" tIns="0" rIns="0" bIns="0"/>
          <a:lstStyle>
            <a:lvl1pPr>
              <a:defRPr sz="1000" b="0" i="0">
                <a:solidFill>
                  <a:srgbClr val="595958"/>
                </a:solidFill>
                <a:latin typeface="Arial"/>
                <a:cs typeface="Arial"/>
              </a:defRPr>
            </a:lvl1pPr>
          </a:lstStyle>
          <a:p>
            <a:pPr marL="25400">
              <a:lnSpc>
                <a:spcPct val="100000"/>
              </a:lnSpc>
            </a:pPr>
            <a:fld id="{81D60167-4931-47E6-BA6A-407CBD079E47}" type="slidenum">
              <a:rPr spc="-5" dirty="0"/>
              <a:t>‹#›</a:t>
            </a:fld>
            <a:endParaRPr spc="-5"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488315"/>
          </a:xfrm>
          <a:custGeom>
            <a:avLst/>
            <a:gdLst/>
            <a:ahLst/>
            <a:cxnLst/>
            <a:rect l="l" t="t" r="r" b="b"/>
            <a:pathLst>
              <a:path w="9144000" h="488315">
                <a:moveTo>
                  <a:pt x="0" y="487794"/>
                </a:moveTo>
                <a:lnTo>
                  <a:pt x="9144000" y="487794"/>
                </a:lnTo>
                <a:lnTo>
                  <a:pt x="9144000" y="0"/>
                </a:lnTo>
                <a:lnTo>
                  <a:pt x="0" y="0"/>
                </a:lnTo>
                <a:lnTo>
                  <a:pt x="0" y="487794"/>
                </a:lnTo>
                <a:close/>
              </a:path>
            </a:pathLst>
          </a:custGeom>
          <a:solidFill>
            <a:srgbClr val="E9EDEE"/>
          </a:solidFill>
        </p:spPr>
        <p:txBody>
          <a:bodyPr wrap="square" lIns="0" tIns="0" rIns="0" bIns="0" rtlCol="0"/>
          <a:lstStyle/>
          <a:p>
            <a:endParaRPr dirty="0"/>
          </a:p>
        </p:txBody>
      </p:sp>
      <p:sp>
        <p:nvSpPr>
          <p:cNvPr id="17" name="bk object 17"/>
          <p:cNvSpPr/>
          <p:nvPr/>
        </p:nvSpPr>
        <p:spPr>
          <a:xfrm>
            <a:off x="1203299" y="1214170"/>
            <a:ext cx="373380" cy="0"/>
          </a:xfrm>
          <a:custGeom>
            <a:avLst/>
            <a:gdLst/>
            <a:ahLst/>
            <a:cxnLst/>
            <a:rect l="l" t="t" r="r" b="b"/>
            <a:pathLst>
              <a:path w="373380">
                <a:moveTo>
                  <a:pt x="0" y="0"/>
                </a:moveTo>
                <a:lnTo>
                  <a:pt x="372859" y="0"/>
                </a:lnTo>
              </a:path>
            </a:pathLst>
          </a:custGeom>
          <a:ln w="45821">
            <a:solidFill>
              <a:srgbClr val="EB5600"/>
            </a:solidFill>
          </a:ln>
        </p:spPr>
        <p:txBody>
          <a:bodyPr wrap="square" lIns="0" tIns="0" rIns="0" bIns="0" rtlCol="0"/>
          <a:lstStyle/>
          <a:p>
            <a:endParaRPr dirty="0"/>
          </a:p>
        </p:txBody>
      </p:sp>
      <p:sp>
        <p:nvSpPr>
          <p:cNvPr id="18" name="bk object 18"/>
          <p:cNvSpPr/>
          <p:nvPr/>
        </p:nvSpPr>
        <p:spPr>
          <a:xfrm>
            <a:off x="830389" y="1214170"/>
            <a:ext cx="376555" cy="0"/>
          </a:xfrm>
          <a:custGeom>
            <a:avLst/>
            <a:gdLst/>
            <a:ahLst/>
            <a:cxnLst/>
            <a:rect l="l" t="t" r="r" b="b"/>
            <a:pathLst>
              <a:path w="376555">
                <a:moveTo>
                  <a:pt x="0" y="0"/>
                </a:moveTo>
                <a:lnTo>
                  <a:pt x="376008" y="0"/>
                </a:lnTo>
              </a:path>
            </a:pathLst>
          </a:custGeom>
          <a:ln w="45821">
            <a:solidFill>
              <a:srgbClr val="1A9988"/>
            </a:solidFill>
          </a:ln>
        </p:spPr>
        <p:txBody>
          <a:bodyPr wrap="square" lIns="0" tIns="0" rIns="0" bIns="0" rtlCol="0"/>
          <a:lstStyle/>
          <a:p>
            <a:endParaRPr dirty="0"/>
          </a:p>
        </p:txBody>
      </p:sp>
      <p:sp>
        <p:nvSpPr>
          <p:cNvPr id="2" name="Holder 2"/>
          <p:cNvSpPr>
            <a:spLocks noGrp="1"/>
          </p:cNvSpPr>
          <p:nvPr>
            <p:ph type="title"/>
          </p:nvPr>
        </p:nvSpPr>
        <p:spPr>
          <a:xfrm>
            <a:off x="808174" y="1396866"/>
            <a:ext cx="7527650" cy="413385"/>
          </a:xfrm>
          <a:prstGeom prst="rect">
            <a:avLst/>
          </a:prstGeom>
        </p:spPr>
        <p:txBody>
          <a:bodyPr wrap="square" lIns="0" tIns="0" rIns="0" bIns="0">
            <a:spAutoFit/>
          </a:bodyPr>
          <a:lstStyle>
            <a:lvl1pPr>
              <a:defRPr sz="2600" b="1" i="0">
                <a:solidFill>
                  <a:srgbClr val="131313"/>
                </a:solidFill>
                <a:latin typeface="Arial"/>
                <a:cs typeface="Arial"/>
              </a:defRPr>
            </a:lvl1pPr>
          </a:lstStyle>
          <a:p>
            <a:endParaRPr/>
          </a:p>
        </p:txBody>
      </p:sp>
      <p:sp>
        <p:nvSpPr>
          <p:cNvPr id="3" name="Holder 3"/>
          <p:cNvSpPr>
            <a:spLocks noGrp="1"/>
          </p:cNvSpPr>
          <p:nvPr>
            <p:ph type="body" idx="1"/>
          </p:nvPr>
        </p:nvSpPr>
        <p:spPr>
          <a:xfrm>
            <a:off x="805995" y="2427097"/>
            <a:ext cx="7532009" cy="1593214"/>
          </a:xfrm>
          <a:prstGeom prst="rect">
            <a:avLst/>
          </a:prstGeom>
        </p:spPr>
        <p:txBody>
          <a:bodyPr wrap="square" lIns="0" tIns="0" rIns="0" bIns="0">
            <a:spAutoFit/>
          </a:bodyPr>
          <a:lstStyle>
            <a:lvl1pPr>
              <a:defRPr sz="1800" b="1" i="0">
                <a:solidFill>
                  <a:srgbClr val="595958"/>
                </a:solidFill>
                <a:latin typeface="Arial"/>
                <a:cs typeface="Arial"/>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6/4/2018</a:t>
            </a:fld>
            <a:endParaRPr lang="en-US" dirty="0"/>
          </a:p>
        </p:txBody>
      </p:sp>
      <p:sp>
        <p:nvSpPr>
          <p:cNvPr id="6" name="Holder 6"/>
          <p:cNvSpPr>
            <a:spLocks noGrp="1"/>
          </p:cNvSpPr>
          <p:nvPr>
            <p:ph type="sldNum" sz="quarter" idx="7"/>
          </p:nvPr>
        </p:nvSpPr>
        <p:spPr>
          <a:xfrm>
            <a:off x="8821783" y="4868209"/>
            <a:ext cx="197484" cy="167004"/>
          </a:xfrm>
          <a:prstGeom prst="rect">
            <a:avLst/>
          </a:prstGeom>
        </p:spPr>
        <p:txBody>
          <a:bodyPr wrap="square" lIns="0" tIns="0" rIns="0" bIns="0">
            <a:spAutoFit/>
          </a:bodyPr>
          <a:lstStyle>
            <a:lvl1pPr>
              <a:defRPr sz="1000" b="0" i="0">
                <a:solidFill>
                  <a:srgbClr val="595958"/>
                </a:solidFill>
                <a:latin typeface="Arial"/>
                <a:cs typeface="Arial"/>
              </a:defRPr>
            </a:lvl1pPr>
          </a:lstStyle>
          <a:p>
            <a:pPr marL="25400">
              <a:lnSpc>
                <a:spcPct val="100000"/>
              </a:lnSpc>
            </a:pPr>
            <a:fld id="{81D60167-4931-47E6-BA6A-407CBD079E47}" type="slidenum">
              <a:rPr spc="-5" dirty="0"/>
              <a:t>‹#›</a:t>
            </a:fld>
            <a:endParaRPr spc="-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firstinspires.org/resource-library/frc/awards-based-on-team-attribute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firstinspires.org/resource-library/frc/awards-based-on-team-attributes#ei"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firstinspires.org/resource-library/frc/awards-based-on-machine#industrialdesign"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firstinspires.org/resource-library/frc/awards-based-on-machine#quality"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firstinspires.org/resource-library/frc/awards-based-on-machin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firstinspires.org/resource-library/frc/awards-based-on-creativity-innovation#AutonomousAward"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firstinspires.org/resource-library/frc/awards-based-on-creativity-innovation#creativity" TargetMode="External"/><Relationship Id="rId5" Type="http://schemas.openxmlformats.org/officeDocument/2006/relationships/hyperlink" Target="https://www.firstinspires.org/resource-library/frc/awards-based-on-creativity-innovation#innovationincontrol" TargetMode="External"/><Relationship Id="rId4" Type="http://schemas.openxmlformats.org/officeDocument/2006/relationships/hyperlink" Target="https://www.firstinspires.org/resource-library/frc/awards-based-on-creativity-innovation#excellenceinengineering"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firstinspires.org/resource-library/frc/awards-based-on-creativity-innovation"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firstinspires.org/resource-library/frc/submitted-award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firstinspires.org/resource-library/frc/submitted-award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firstinspires.org/resource-library/frc/submitted-award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firstinspires.org/resource-library/frc/awards-based-on-team-attribute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s://www.firstinspires.org/robotics/frc/awards" TargetMode="External"/><Relationship Id="rId3" Type="http://schemas.openxmlformats.org/officeDocument/2006/relationships/hyperlink" Target="https://www.firstinspires.org/resource-library/frc/awards-based-on-team-attributes" TargetMode="External"/><Relationship Id="rId7" Type="http://schemas.openxmlformats.org/officeDocument/2006/relationships/hyperlink" Target="https://www.firstinspires.org/resource-library"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www.firstinspires.org/resource-library/frc/submitted-awards" TargetMode="External"/><Relationship Id="rId5" Type="http://schemas.openxmlformats.org/officeDocument/2006/relationships/hyperlink" Target="https://www.firstinspires.org/resource-library/frc/awards-based-on-creativity-innovation" TargetMode="External"/><Relationship Id="rId10" Type="http://schemas.openxmlformats.org/officeDocument/2006/relationships/hyperlink" Target="https://www.firstinspires.org/sites/default/files/uploads/resource_library/frc/game-and-season-info/awards/2018/2018-complete-awards-chart.pdf" TargetMode="External"/><Relationship Id="rId4" Type="http://schemas.openxmlformats.org/officeDocument/2006/relationships/hyperlink" Target="https://www.firstinspires.org/resource-library/frc/awards-based-on-machine" TargetMode="External"/><Relationship Id="rId9" Type="http://schemas.openxmlformats.org/officeDocument/2006/relationships/hyperlink" Target="https://docs.google.com/presentation/d/1OJvExkFbnoZd-SX30fqzx9y98eJhdSh3heIJXwwIxq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www.firstinspires.org/resource-library/frc/awards-based-on-team-attributes#ei" TargetMode="External"/><Relationship Id="rId3" Type="http://schemas.openxmlformats.org/officeDocument/2006/relationships/hyperlink" Target="https://www.firstinspires.org/resource-library/frc/awards-based-on-team-attributes#teamspirit" TargetMode="External"/><Relationship Id="rId7" Type="http://schemas.openxmlformats.org/officeDocument/2006/relationships/hyperlink" Target="https://www.firstinspires.org/resource-library/frc/awards-based-on-team-attributes#rookieinspiration"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firstinspires.org/resource-library/frc/awards-based-on-team-attributes#ras" TargetMode="External"/><Relationship Id="rId5" Type="http://schemas.openxmlformats.org/officeDocument/2006/relationships/hyperlink" Target="https://www.firstinspires.org/resource-library/frc/awards-based-on-team-attributes#gp" TargetMode="External"/><Relationship Id="rId4" Type="http://schemas.openxmlformats.org/officeDocument/2006/relationships/hyperlink" Target="https://www.firstinspires.org/resource-library/frc/awards-based-on-team-attributes#imagery" TargetMode="External"/><Relationship Id="rId9" Type="http://schemas.openxmlformats.org/officeDocument/2006/relationships/hyperlink" Target="https://www.firstinspires.org/resource-library/frc/awards-based-on-team-attributes#safety"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firstinspires.org/resource-library/frc/awards-based-on-team-attribute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1B0362-EFE5-4DFE-A7CB-394A536939A5}"/>
              </a:ext>
            </a:extLst>
          </p:cNvPr>
          <p:cNvPicPr>
            <a:picLocks noChangeAspect="1"/>
          </p:cNvPicPr>
          <p:nvPr/>
        </p:nvPicPr>
        <p:blipFill>
          <a:blip r:embed="rId3"/>
          <a:stretch>
            <a:fillRect/>
          </a:stretch>
        </p:blipFill>
        <p:spPr>
          <a:xfrm>
            <a:off x="2584558" y="0"/>
            <a:ext cx="3974884" cy="5143500"/>
          </a:xfrm>
          <a:prstGeom prst="rect">
            <a:avLst/>
          </a:prstGeom>
        </p:spPr>
      </p:pic>
      <p:sp>
        <p:nvSpPr>
          <p:cNvPr id="5" name="Arrow: Notched Right 4">
            <a:extLst>
              <a:ext uri="{FF2B5EF4-FFF2-40B4-BE49-F238E27FC236}">
                <a16:creationId xmlns:a16="http://schemas.microsoft.com/office/drawing/2014/main" id="{990525B7-7B16-430B-8EFB-1619847FC6A8}"/>
              </a:ext>
            </a:extLst>
          </p:cNvPr>
          <p:cNvSpPr/>
          <p:nvPr/>
        </p:nvSpPr>
        <p:spPr>
          <a:xfrm>
            <a:off x="1650720" y="3542142"/>
            <a:ext cx="1143000" cy="3810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9245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89F8D-AD8D-4A3C-A84A-18BD17699885}"/>
              </a:ext>
            </a:extLst>
          </p:cNvPr>
          <p:cNvSpPr>
            <a:spLocks noGrp="1"/>
          </p:cNvSpPr>
          <p:nvPr>
            <p:ph type="title"/>
          </p:nvPr>
        </p:nvSpPr>
        <p:spPr>
          <a:xfrm>
            <a:off x="808175" y="666750"/>
            <a:ext cx="7527650" cy="400110"/>
          </a:xfrm>
        </p:spPr>
        <p:txBody>
          <a:bodyPr/>
          <a:lstStyle/>
          <a:p>
            <a:r>
              <a:rPr lang="en-US" b="0" dirty="0"/>
              <a:t>Awards Based on Team Attributes (2 of 2)</a:t>
            </a:r>
            <a:endParaRPr lang="en-US" dirty="0"/>
          </a:p>
        </p:txBody>
      </p:sp>
      <p:sp>
        <p:nvSpPr>
          <p:cNvPr id="3" name="Text Placeholder 2">
            <a:extLst>
              <a:ext uri="{FF2B5EF4-FFF2-40B4-BE49-F238E27FC236}">
                <a16:creationId xmlns:a16="http://schemas.microsoft.com/office/drawing/2014/main" id="{7E03377A-3C46-464E-8A7D-87226D3A7935}"/>
              </a:ext>
            </a:extLst>
          </p:cNvPr>
          <p:cNvSpPr>
            <a:spLocks noGrp="1"/>
          </p:cNvSpPr>
          <p:nvPr>
            <p:ph type="body" idx="1"/>
          </p:nvPr>
        </p:nvSpPr>
        <p:spPr>
          <a:xfrm>
            <a:off x="609600" y="1311714"/>
            <a:ext cx="8305800" cy="4847481"/>
          </a:xfrm>
        </p:spPr>
        <p:txBody>
          <a:bodyPr/>
          <a:lstStyle/>
          <a:p>
            <a:r>
              <a:rPr lang="en-US" sz="1600" b="0" dirty="0">
                <a:hlinkClick r:id="rId3"/>
              </a:rPr>
              <a:t>Rookie All-Star Award</a:t>
            </a:r>
            <a:endParaRPr lang="en-US" sz="1600" b="0" dirty="0"/>
          </a:p>
          <a:p>
            <a:r>
              <a:rPr lang="en-US" sz="1600" b="0" dirty="0"/>
              <a:t>Celebrates the rookie team </a:t>
            </a:r>
            <a:r>
              <a:rPr lang="en-US" sz="1600" b="0" dirty="0">
                <a:solidFill>
                  <a:srgbClr val="C00000"/>
                </a:solidFill>
              </a:rPr>
              <a:t>exemplifying</a:t>
            </a:r>
            <a:r>
              <a:rPr lang="en-US" sz="1600" b="0" dirty="0"/>
              <a:t> a young but </a:t>
            </a:r>
            <a:r>
              <a:rPr lang="en-US" sz="1600" b="0" dirty="0">
                <a:solidFill>
                  <a:srgbClr val="C00000"/>
                </a:solidFill>
              </a:rPr>
              <a:t>strong partnership effort</a:t>
            </a:r>
            <a:r>
              <a:rPr lang="en-US" sz="1600" b="0" dirty="0"/>
              <a:t>, as well as </a:t>
            </a:r>
            <a:r>
              <a:rPr lang="en-US" sz="1600" b="0" dirty="0">
                <a:solidFill>
                  <a:srgbClr val="C00000"/>
                </a:solidFill>
              </a:rPr>
              <a:t>implementing the mission </a:t>
            </a:r>
            <a:r>
              <a:rPr lang="en-US" sz="1600" b="0" dirty="0"/>
              <a:t>of </a:t>
            </a:r>
            <a:r>
              <a:rPr lang="en-US" sz="1600" b="0" i="1" dirty="0"/>
              <a:t>FIRST</a:t>
            </a:r>
            <a:r>
              <a:rPr lang="en-US" sz="1600" b="0" dirty="0"/>
              <a:t> to </a:t>
            </a:r>
            <a:r>
              <a:rPr lang="en-US" sz="1600" b="0" dirty="0">
                <a:solidFill>
                  <a:srgbClr val="C00000"/>
                </a:solidFill>
              </a:rPr>
              <a:t>inspire students </a:t>
            </a:r>
            <a:r>
              <a:rPr lang="en-US" sz="1600" b="0" dirty="0"/>
              <a:t>to learn more about science and technology.</a:t>
            </a:r>
          </a:p>
          <a:p>
            <a:endParaRPr lang="en-US" sz="1050" b="0" dirty="0"/>
          </a:p>
          <a:p>
            <a:r>
              <a:rPr lang="en-US" sz="1600" b="0" dirty="0">
                <a:hlinkClick r:id="rId3"/>
              </a:rPr>
              <a:t>Rookie Inspiration Award </a:t>
            </a:r>
            <a:r>
              <a:rPr lang="en-US" sz="1600" b="0" i="1" dirty="0">
                <a:hlinkClick r:id="rId3"/>
              </a:rPr>
              <a:t>Sponsored by National Instruments</a:t>
            </a:r>
            <a:endParaRPr lang="en-US" sz="1600" b="0" dirty="0"/>
          </a:p>
          <a:p>
            <a:r>
              <a:rPr lang="en-US" sz="1600" b="0" dirty="0"/>
              <a:t>Celebrates a rookie team’s outstanding </a:t>
            </a:r>
            <a:r>
              <a:rPr lang="en-US" sz="1600" b="0" dirty="0">
                <a:solidFill>
                  <a:srgbClr val="C00000"/>
                </a:solidFill>
              </a:rPr>
              <a:t>success in advancing respect </a:t>
            </a:r>
            <a:r>
              <a:rPr lang="en-US" sz="1600" b="0" dirty="0"/>
              <a:t>and </a:t>
            </a:r>
            <a:r>
              <a:rPr lang="en-US" sz="1600" b="0" dirty="0">
                <a:solidFill>
                  <a:srgbClr val="C00000"/>
                </a:solidFill>
              </a:rPr>
              <a:t>appreciation</a:t>
            </a:r>
            <a:r>
              <a:rPr lang="en-US" sz="1600" b="0" dirty="0"/>
              <a:t> for engineering and engineers, both within their </a:t>
            </a:r>
            <a:r>
              <a:rPr lang="en-US" sz="1600" b="0" dirty="0">
                <a:solidFill>
                  <a:srgbClr val="C00000"/>
                </a:solidFill>
              </a:rPr>
              <a:t>school</a:t>
            </a:r>
            <a:r>
              <a:rPr lang="en-US" sz="1600" b="0" dirty="0"/>
              <a:t>, as well as in their </a:t>
            </a:r>
            <a:r>
              <a:rPr lang="en-US" sz="1600" b="0" dirty="0">
                <a:solidFill>
                  <a:srgbClr val="C00000"/>
                </a:solidFill>
              </a:rPr>
              <a:t>community</a:t>
            </a:r>
            <a:r>
              <a:rPr lang="en-US" sz="1600" b="0" dirty="0"/>
              <a:t>.</a:t>
            </a:r>
          </a:p>
          <a:p>
            <a:endParaRPr lang="en-US" sz="1050" b="0" dirty="0"/>
          </a:p>
          <a:p>
            <a:r>
              <a:rPr lang="en-US" sz="1600" b="0" dirty="0">
                <a:hlinkClick r:id="rId4"/>
              </a:rPr>
              <a:t>Engineering Inspiration Award</a:t>
            </a:r>
            <a:endParaRPr lang="en-US" sz="1600" b="0" dirty="0"/>
          </a:p>
          <a:p>
            <a:r>
              <a:rPr lang="en-US" sz="1600" b="0" dirty="0"/>
              <a:t>Celebrates outstanding success in </a:t>
            </a:r>
            <a:r>
              <a:rPr lang="en-US" sz="1600" b="0" dirty="0">
                <a:solidFill>
                  <a:srgbClr val="FF0000"/>
                </a:solidFill>
              </a:rPr>
              <a:t>advancing respect </a:t>
            </a:r>
            <a:r>
              <a:rPr lang="en-US" sz="1600" b="0" dirty="0"/>
              <a:t>and </a:t>
            </a:r>
            <a:r>
              <a:rPr lang="en-US" sz="1600" b="0" dirty="0">
                <a:solidFill>
                  <a:srgbClr val="FF0000"/>
                </a:solidFill>
              </a:rPr>
              <a:t>appreciation</a:t>
            </a:r>
            <a:r>
              <a:rPr lang="en-US" sz="1600" b="0" dirty="0"/>
              <a:t> for engineering within a team’s </a:t>
            </a:r>
            <a:r>
              <a:rPr lang="en-US" sz="1600" b="0" dirty="0">
                <a:solidFill>
                  <a:srgbClr val="FF0000"/>
                </a:solidFill>
              </a:rPr>
              <a:t>school or organization </a:t>
            </a:r>
            <a:r>
              <a:rPr lang="en-US" sz="1600" b="0" dirty="0"/>
              <a:t>and </a:t>
            </a:r>
            <a:r>
              <a:rPr lang="en-US" sz="1600" b="0" dirty="0">
                <a:solidFill>
                  <a:srgbClr val="FF0000"/>
                </a:solidFill>
              </a:rPr>
              <a:t>community</a:t>
            </a:r>
            <a:r>
              <a:rPr lang="en-US" sz="1600" b="0" dirty="0"/>
              <a:t>.</a:t>
            </a:r>
          </a:p>
          <a:p>
            <a:endParaRPr lang="en-US" sz="1050" b="0" dirty="0"/>
          </a:p>
          <a:p>
            <a:r>
              <a:rPr lang="en-US" sz="1600" b="0" dirty="0">
                <a:hlinkClick r:id="rId3"/>
              </a:rPr>
              <a:t>Safety Award </a:t>
            </a:r>
            <a:r>
              <a:rPr lang="en-US" sz="1600" b="0" i="1" dirty="0">
                <a:hlinkClick r:id="rId3"/>
              </a:rPr>
              <a:t>Sponsored by Underwriters Laboratories</a:t>
            </a:r>
            <a:endParaRPr lang="en-US" sz="1600" b="0" dirty="0"/>
          </a:p>
          <a:p>
            <a:r>
              <a:rPr lang="en-US" sz="1600" b="0" dirty="0"/>
              <a:t>Celebrates the team that </a:t>
            </a:r>
            <a:r>
              <a:rPr lang="en-US" sz="1600" b="0" dirty="0">
                <a:solidFill>
                  <a:srgbClr val="C00000"/>
                </a:solidFill>
              </a:rPr>
              <a:t>progresses beyond safety fundamentals </a:t>
            </a:r>
            <a:r>
              <a:rPr lang="en-US" sz="1600" b="0" dirty="0"/>
              <a:t>by using </a:t>
            </a:r>
            <a:r>
              <a:rPr lang="en-US" sz="1600" b="0" dirty="0">
                <a:solidFill>
                  <a:srgbClr val="C00000"/>
                </a:solidFill>
              </a:rPr>
              <a:t>innovative</a:t>
            </a:r>
            <a:r>
              <a:rPr lang="en-US" sz="1600" b="0" dirty="0"/>
              <a:t> </a:t>
            </a:r>
            <a:r>
              <a:rPr lang="en-US" sz="1600" b="0" dirty="0">
                <a:solidFill>
                  <a:srgbClr val="C00000"/>
                </a:solidFill>
              </a:rPr>
              <a:t>ways</a:t>
            </a:r>
            <a:r>
              <a:rPr lang="en-US" sz="1600" b="0" dirty="0"/>
              <a:t> to eliminate or protect against hazards.</a:t>
            </a:r>
            <a:r>
              <a:rPr lang="en-US" sz="1600" i="1" dirty="0"/>
              <a:t> </a:t>
            </a:r>
            <a:endParaRPr lang="en-US" sz="1600" b="0" dirty="0"/>
          </a:p>
          <a:p>
            <a:endParaRPr lang="en-US" sz="1600" b="0" dirty="0"/>
          </a:p>
          <a:p>
            <a:endParaRPr lang="en-US" sz="1600" b="0" dirty="0"/>
          </a:p>
          <a:p>
            <a:endParaRPr lang="en-US" sz="1600" b="0" dirty="0"/>
          </a:p>
          <a:p>
            <a:endParaRPr lang="en-US" sz="1600" dirty="0"/>
          </a:p>
        </p:txBody>
      </p:sp>
    </p:spTree>
    <p:extLst>
      <p:ext uri="{BB962C8B-B14F-4D97-AF65-F5344CB8AC3E}">
        <p14:creationId xmlns:p14="http://schemas.microsoft.com/office/powerpoint/2010/main" val="585444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240030"/>
            <a:ext cx="8661654" cy="466344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543050"/>
            <a:ext cx="0" cy="2057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421BE4C-8BC5-4212-8DE4-11BDC33D784D}"/>
              </a:ext>
            </a:extLst>
          </p:cNvPr>
          <p:cNvSpPr>
            <a:spLocks noGrp="1"/>
          </p:cNvSpPr>
          <p:nvPr>
            <p:ph type="title"/>
          </p:nvPr>
        </p:nvSpPr>
        <p:spPr>
          <a:xfrm>
            <a:off x="628650" y="1962150"/>
            <a:ext cx="2620771" cy="2458442"/>
          </a:xfrm>
        </p:spPr>
        <p:txBody>
          <a:bodyPr>
            <a:normAutofit/>
          </a:bodyPr>
          <a:lstStyle/>
          <a:p>
            <a:pPr algn="r"/>
            <a:r>
              <a:rPr lang="en-US" b="0" dirty="0">
                <a:solidFill>
                  <a:schemeClr val="accent1"/>
                </a:solidFill>
              </a:rPr>
              <a:t>Awards Based on the Machine</a:t>
            </a:r>
            <a:endParaRPr lang="en-US" dirty="0">
              <a:solidFill>
                <a:schemeClr val="accent1"/>
              </a:solidFill>
            </a:endParaRPr>
          </a:p>
        </p:txBody>
      </p:sp>
      <p:sp>
        <p:nvSpPr>
          <p:cNvPr id="3" name="Text Placeholder 2">
            <a:extLst>
              <a:ext uri="{FF2B5EF4-FFF2-40B4-BE49-F238E27FC236}">
                <a16:creationId xmlns:a16="http://schemas.microsoft.com/office/drawing/2014/main" id="{E2862A0C-29ED-468D-AAC0-5A36BD65E3B2}"/>
              </a:ext>
            </a:extLst>
          </p:cNvPr>
          <p:cNvSpPr>
            <a:spLocks noGrp="1"/>
          </p:cNvSpPr>
          <p:nvPr>
            <p:ph type="body" idx="1"/>
          </p:nvPr>
        </p:nvSpPr>
        <p:spPr>
          <a:xfrm>
            <a:off x="3732023" y="722907"/>
            <a:ext cx="4783327" cy="3697685"/>
          </a:xfrm>
        </p:spPr>
        <p:txBody>
          <a:bodyPr anchor="ctr">
            <a:normAutofit/>
          </a:bodyPr>
          <a:lstStyle/>
          <a:p>
            <a:pPr marL="285750" indent="-285750">
              <a:spcAft>
                <a:spcPts val="600"/>
              </a:spcAft>
              <a:buFont typeface="Arial" panose="020B0604020202020204" pitchFamily="34" charset="0"/>
              <a:buChar char="•"/>
            </a:pPr>
            <a:r>
              <a:rPr lang="en-US" b="0" dirty="0">
                <a:hlinkClick r:id="rId3"/>
              </a:rPr>
              <a:t>Industrial Design Award</a:t>
            </a:r>
            <a:endParaRPr lang="en-US" b="0" dirty="0"/>
          </a:p>
          <a:p>
            <a:pPr marL="285750" indent="-285750">
              <a:spcAft>
                <a:spcPts val="600"/>
              </a:spcAft>
              <a:buFont typeface="Arial" panose="020B0604020202020204" pitchFamily="34" charset="0"/>
              <a:buChar char="•"/>
            </a:pPr>
            <a:r>
              <a:rPr lang="en-US" b="0" dirty="0">
                <a:hlinkClick r:id="rId4"/>
              </a:rPr>
              <a:t>Quality Award</a:t>
            </a:r>
            <a:endParaRPr lang="en-US" b="0" dirty="0"/>
          </a:p>
          <a:p>
            <a:pPr>
              <a:spcAft>
                <a:spcPts val="600"/>
              </a:spcAft>
            </a:pPr>
            <a:endParaRPr lang="en-US" dirty="0"/>
          </a:p>
        </p:txBody>
      </p:sp>
    </p:spTree>
    <p:extLst>
      <p:ext uri="{BB962C8B-B14F-4D97-AF65-F5344CB8AC3E}">
        <p14:creationId xmlns:p14="http://schemas.microsoft.com/office/powerpoint/2010/main" val="3214819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89F8D-AD8D-4A3C-A84A-18BD17699885}"/>
              </a:ext>
            </a:extLst>
          </p:cNvPr>
          <p:cNvSpPr>
            <a:spLocks noGrp="1"/>
          </p:cNvSpPr>
          <p:nvPr>
            <p:ph type="title"/>
          </p:nvPr>
        </p:nvSpPr>
        <p:spPr>
          <a:xfrm>
            <a:off x="808175" y="666750"/>
            <a:ext cx="7527650" cy="400110"/>
          </a:xfrm>
        </p:spPr>
        <p:txBody>
          <a:bodyPr/>
          <a:lstStyle/>
          <a:p>
            <a:r>
              <a:rPr lang="en-US" b="0" dirty="0"/>
              <a:t>Awards Based on Machine</a:t>
            </a:r>
            <a:endParaRPr lang="en-US" dirty="0"/>
          </a:p>
        </p:txBody>
      </p:sp>
      <p:sp>
        <p:nvSpPr>
          <p:cNvPr id="3" name="Text Placeholder 2">
            <a:extLst>
              <a:ext uri="{FF2B5EF4-FFF2-40B4-BE49-F238E27FC236}">
                <a16:creationId xmlns:a16="http://schemas.microsoft.com/office/drawing/2014/main" id="{7E03377A-3C46-464E-8A7D-87226D3A7935}"/>
              </a:ext>
            </a:extLst>
          </p:cNvPr>
          <p:cNvSpPr>
            <a:spLocks noGrp="1"/>
          </p:cNvSpPr>
          <p:nvPr>
            <p:ph type="body" idx="1"/>
          </p:nvPr>
        </p:nvSpPr>
        <p:spPr>
          <a:xfrm>
            <a:off x="685800" y="1504950"/>
            <a:ext cx="7804604" cy="1938992"/>
          </a:xfrm>
        </p:spPr>
        <p:txBody>
          <a:bodyPr/>
          <a:lstStyle/>
          <a:p>
            <a:r>
              <a:rPr lang="en-US" b="0" dirty="0">
                <a:hlinkClick r:id="rId3"/>
              </a:rPr>
              <a:t>Industrial Design Award </a:t>
            </a:r>
            <a:r>
              <a:rPr lang="en-US" b="0" i="1" dirty="0">
                <a:hlinkClick r:id="rId3"/>
              </a:rPr>
              <a:t>Sponsored by General Motors</a:t>
            </a:r>
            <a:endParaRPr lang="en-US" b="0" dirty="0"/>
          </a:p>
          <a:p>
            <a:r>
              <a:rPr lang="en-US" b="0" dirty="0"/>
              <a:t>Celebrates </a:t>
            </a:r>
            <a:r>
              <a:rPr lang="en-US" b="0" dirty="0">
                <a:solidFill>
                  <a:srgbClr val="C00000"/>
                </a:solidFill>
              </a:rPr>
              <a:t>form and function</a:t>
            </a:r>
            <a:r>
              <a:rPr lang="en-US" b="0" dirty="0"/>
              <a:t> in an efficiently designed machine that </a:t>
            </a:r>
            <a:r>
              <a:rPr lang="en-US" b="0" dirty="0">
                <a:solidFill>
                  <a:srgbClr val="C00000"/>
                </a:solidFill>
              </a:rPr>
              <a:t>effectively addresses </a:t>
            </a:r>
            <a:r>
              <a:rPr lang="en-US" b="0" dirty="0"/>
              <a:t>the game challenge.</a:t>
            </a:r>
          </a:p>
          <a:p>
            <a:endParaRPr lang="en-US" b="0" dirty="0"/>
          </a:p>
          <a:p>
            <a:r>
              <a:rPr lang="en-US" b="0" dirty="0">
                <a:hlinkClick r:id="rId3"/>
              </a:rPr>
              <a:t>Quality Award </a:t>
            </a:r>
            <a:r>
              <a:rPr lang="en-US" b="0" i="1" dirty="0">
                <a:hlinkClick r:id="rId3"/>
              </a:rPr>
              <a:t>Sponsored by Motorola Solutions Foundation</a:t>
            </a:r>
            <a:endParaRPr lang="en-US" b="0" dirty="0"/>
          </a:p>
          <a:p>
            <a:r>
              <a:rPr lang="en-US" b="0" dirty="0"/>
              <a:t>Celebrates machine </a:t>
            </a:r>
            <a:r>
              <a:rPr lang="en-US" b="0" dirty="0">
                <a:solidFill>
                  <a:srgbClr val="C00000"/>
                </a:solidFill>
              </a:rPr>
              <a:t>robustness</a:t>
            </a:r>
            <a:r>
              <a:rPr lang="en-US" b="0" dirty="0"/>
              <a:t> in </a:t>
            </a:r>
            <a:r>
              <a:rPr lang="en-US" b="0" dirty="0">
                <a:solidFill>
                  <a:srgbClr val="C00000"/>
                </a:solidFill>
              </a:rPr>
              <a:t>concept</a:t>
            </a:r>
            <a:r>
              <a:rPr lang="en-US" b="0" dirty="0"/>
              <a:t> and </a:t>
            </a:r>
            <a:r>
              <a:rPr lang="en-US" b="0" dirty="0">
                <a:solidFill>
                  <a:srgbClr val="C00000"/>
                </a:solidFill>
              </a:rPr>
              <a:t>fabrication</a:t>
            </a:r>
            <a:r>
              <a:rPr lang="en-US" b="0" dirty="0"/>
              <a:t>.</a:t>
            </a:r>
          </a:p>
          <a:p>
            <a:endParaRPr lang="en-US" b="0" dirty="0"/>
          </a:p>
        </p:txBody>
      </p:sp>
    </p:spTree>
    <p:extLst>
      <p:ext uri="{BB962C8B-B14F-4D97-AF65-F5344CB8AC3E}">
        <p14:creationId xmlns:p14="http://schemas.microsoft.com/office/powerpoint/2010/main" val="3674231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240030"/>
            <a:ext cx="8661654" cy="466344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543050"/>
            <a:ext cx="0" cy="2057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CA89F8D-AD8D-4A3C-A84A-18BD17699885}"/>
              </a:ext>
            </a:extLst>
          </p:cNvPr>
          <p:cNvSpPr>
            <a:spLocks noGrp="1"/>
          </p:cNvSpPr>
          <p:nvPr>
            <p:ph type="title"/>
          </p:nvPr>
        </p:nvSpPr>
        <p:spPr>
          <a:xfrm>
            <a:off x="628650" y="1962150"/>
            <a:ext cx="2620771" cy="2458442"/>
          </a:xfrm>
        </p:spPr>
        <p:txBody>
          <a:bodyPr>
            <a:normAutofit/>
          </a:bodyPr>
          <a:lstStyle/>
          <a:p>
            <a:pPr algn="r"/>
            <a:r>
              <a:rPr lang="en-US" b="0" dirty="0">
                <a:solidFill>
                  <a:schemeClr val="accent1"/>
                </a:solidFill>
              </a:rPr>
              <a:t>Awards Based on Creativity and Innovation</a:t>
            </a:r>
            <a:endParaRPr lang="en-US" dirty="0">
              <a:solidFill>
                <a:schemeClr val="accent1"/>
              </a:solidFill>
            </a:endParaRPr>
          </a:p>
        </p:txBody>
      </p:sp>
      <p:sp>
        <p:nvSpPr>
          <p:cNvPr id="3" name="Text Placeholder 2">
            <a:extLst>
              <a:ext uri="{FF2B5EF4-FFF2-40B4-BE49-F238E27FC236}">
                <a16:creationId xmlns:a16="http://schemas.microsoft.com/office/drawing/2014/main" id="{7E03377A-3C46-464E-8A7D-87226D3A7935}"/>
              </a:ext>
            </a:extLst>
          </p:cNvPr>
          <p:cNvSpPr>
            <a:spLocks noGrp="1"/>
          </p:cNvSpPr>
          <p:nvPr>
            <p:ph type="body" idx="1"/>
          </p:nvPr>
        </p:nvSpPr>
        <p:spPr>
          <a:xfrm>
            <a:off x="3732023" y="722907"/>
            <a:ext cx="4878572" cy="3697685"/>
          </a:xfrm>
        </p:spPr>
        <p:txBody>
          <a:bodyPr anchor="ctr">
            <a:normAutofit/>
          </a:bodyPr>
          <a:lstStyle/>
          <a:p>
            <a:pPr>
              <a:spcAft>
                <a:spcPts val="600"/>
              </a:spcAft>
            </a:pPr>
            <a:endParaRPr lang="en-US" b="0" dirty="0"/>
          </a:p>
          <a:p>
            <a:pPr marL="285750" indent="-285750">
              <a:spcAft>
                <a:spcPts val="600"/>
              </a:spcAft>
              <a:buFont typeface="Arial" panose="020B0604020202020204" pitchFamily="34" charset="0"/>
              <a:buChar char="•"/>
            </a:pPr>
            <a:r>
              <a:rPr lang="en-US" b="0" dirty="0">
                <a:hlinkClick r:id="rId3"/>
              </a:rPr>
              <a:t>Autonomous Award Sponsored by Ford</a:t>
            </a:r>
            <a:r>
              <a:rPr lang="en-US" b="0" dirty="0"/>
              <a:t> (Only Championships this past year…but….)</a:t>
            </a:r>
          </a:p>
          <a:p>
            <a:pPr marL="285750" indent="-285750">
              <a:spcAft>
                <a:spcPts val="600"/>
              </a:spcAft>
              <a:buFont typeface="Arial" panose="020B0604020202020204" pitchFamily="34" charset="0"/>
              <a:buChar char="•"/>
            </a:pPr>
            <a:r>
              <a:rPr lang="en-US" b="0" dirty="0">
                <a:hlinkClick r:id="rId4"/>
              </a:rPr>
              <a:t>Excellence in Engineering Award Sponsored By Delphi</a:t>
            </a:r>
            <a:endParaRPr lang="en-US" b="0" dirty="0"/>
          </a:p>
          <a:p>
            <a:pPr marL="285750" indent="-285750">
              <a:spcAft>
                <a:spcPts val="600"/>
              </a:spcAft>
              <a:buFont typeface="Arial" panose="020B0604020202020204" pitchFamily="34" charset="0"/>
              <a:buChar char="•"/>
            </a:pPr>
            <a:r>
              <a:rPr lang="en-US" b="0" dirty="0">
                <a:hlinkClick r:id="rId5"/>
              </a:rPr>
              <a:t>Innovation in Control Award Sponsored By Rockwell Automation</a:t>
            </a:r>
            <a:endParaRPr lang="en-US" b="0" dirty="0"/>
          </a:p>
          <a:p>
            <a:pPr marL="285750" indent="-285750">
              <a:spcAft>
                <a:spcPts val="600"/>
              </a:spcAft>
              <a:buFont typeface="Arial" panose="020B0604020202020204" pitchFamily="34" charset="0"/>
              <a:buChar char="•"/>
            </a:pPr>
            <a:r>
              <a:rPr lang="en-US" b="0" dirty="0">
                <a:hlinkClick r:id="rId6"/>
              </a:rPr>
              <a:t>Creativity Award Sponsored By Xerox</a:t>
            </a:r>
            <a:endParaRPr lang="en-US" b="0" dirty="0"/>
          </a:p>
          <a:p>
            <a:pPr>
              <a:spcAft>
                <a:spcPts val="600"/>
              </a:spcAft>
            </a:pPr>
            <a:endParaRPr lang="en-US" dirty="0"/>
          </a:p>
        </p:txBody>
      </p:sp>
    </p:spTree>
    <p:extLst>
      <p:ext uri="{BB962C8B-B14F-4D97-AF65-F5344CB8AC3E}">
        <p14:creationId xmlns:p14="http://schemas.microsoft.com/office/powerpoint/2010/main" val="3440601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89F8D-AD8D-4A3C-A84A-18BD17699885}"/>
              </a:ext>
            </a:extLst>
          </p:cNvPr>
          <p:cNvSpPr>
            <a:spLocks noGrp="1"/>
          </p:cNvSpPr>
          <p:nvPr>
            <p:ph type="title"/>
          </p:nvPr>
        </p:nvSpPr>
        <p:spPr>
          <a:xfrm>
            <a:off x="808175" y="666750"/>
            <a:ext cx="7527650" cy="400110"/>
          </a:xfrm>
        </p:spPr>
        <p:txBody>
          <a:bodyPr/>
          <a:lstStyle/>
          <a:p>
            <a:r>
              <a:rPr lang="en-US" b="0" dirty="0"/>
              <a:t>Awards Based on Creativity and Innovation</a:t>
            </a:r>
            <a:endParaRPr lang="en-US" dirty="0"/>
          </a:p>
        </p:txBody>
      </p:sp>
      <p:sp>
        <p:nvSpPr>
          <p:cNvPr id="3" name="Text Placeholder 2">
            <a:extLst>
              <a:ext uri="{FF2B5EF4-FFF2-40B4-BE49-F238E27FC236}">
                <a16:creationId xmlns:a16="http://schemas.microsoft.com/office/drawing/2014/main" id="{7E03377A-3C46-464E-8A7D-87226D3A7935}"/>
              </a:ext>
            </a:extLst>
          </p:cNvPr>
          <p:cNvSpPr>
            <a:spLocks noGrp="1"/>
          </p:cNvSpPr>
          <p:nvPr>
            <p:ph type="body" idx="1"/>
          </p:nvPr>
        </p:nvSpPr>
        <p:spPr>
          <a:xfrm>
            <a:off x="685800" y="1061847"/>
            <a:ext cx="7804604" cy="4431983"/>
          </a:xfrm>
        </p:spPr>
        <p:txBody>
          <a:bodyPr/>
          <a:lstStyle/>
          <a:p>
            <a:endParaRPr lang="en-US" b="0" dirty="0"/>
          </a:p>
          <a:p>
            <a:r>
              <a:rPr lang="en-US" b="0" dirty="0">
                <a:hlinkClick r:id="rId3"/>
              </a:rPr>
              <a:t>Autonomous Award </a:t>
            </a:r>
            <a:r>
              <a:rPr lang="en-US" b="0" i="1" dirty="0">
                <a:hlinkClick r:id="rId3"/>
              </a:rPr>
              <a:t>Sponsored by Ford</a:t>
            </a:r>
            <a:r>
              <a:rPr lang="en-US" b="0" dirty="0"/>
              <a:t> (</a:t>
            </a:r>
            <a:r>
              <a:rPr lang="en-US" b="0" i="1" dirty="0"/>
              <a:t>FIRST</a:t>
            </a:r>
            <a:r>
              <a:rPr lang="en-US" b="0" dirty="0"/>
              <a:t> Championship Only)</a:t>
            </a:r>
          </a:p>
          <a:p>
            <a:r>
              <a:rPr lang="en-US" b="0" dirty="0"/>
              <a:t>Based on the robot’s ability to </a:t>
            </a:r>
            <a:r>
              <a:rPr lang="en-US" b="0" dirty="0">
                <a:solidFill>
                  <a:srgbClr val="FF0000"/>
                </a:solidFill>
              </a:rPr>
              <a:t>sense its surroundings, position itself within the field</a:t>
            </a:r>
            <a:r>
              <a:rPr lang="en-US" b="0" dirty="0"/>
              <a:t>, and </a:t>
            </a:r>
            <a:r>
              <a:rPr lang="en-US" b="0" dirty="0">
                <a:solidFill>
                  <a:srgbClr val="FF0000"/>
                </a:solidFill>
              </a:rPr>
              <a:t>plan and execute tasks </a:t>
            </a:r>
            <a:r>
              <a:rPr lang="en-US" b="0" dirty="0"/>
              <a:t>during autonomous period.</a:t>
            </a:r>
          </a:p>
          <a:p>
            <a:endParaRPr lang="en-US" b="0" dirty="0"/>
          </a:p>
          <a:p>
            <a:r>
              <a:rPr lang="en-US" b="0" dirty="0">
                <a:hlinkClick r:id="rId3"/>
              </a:rPr>
              <a:t>Excellence in Engineering Award </a:t>
            </a:r>
            <a:r>
              <a:rPr lang="en-US" b="0" i="1" dirty="0">
                <a:hlinkClick r:id="rId3"/>
              </a:rPr>
              <a:t>sponsored by Delphi</a:t>
            </a:r>
            <a:endParaRPr lang="en-US" b="0" dirty="0"/>
          </a:p>
          <a:p>
            <a:r>
              <a:rPr lang="en-US" b="0" dirty="0"/>
              <a:t>Celebrates an </a:t>
            </a:r>
            <a:r>
              <a:rPr lang="en-US" b="0" dirty="0">
                <a:solidFill>
                  <a:srgbClr val="FF0000"/>
                </a:solidFill>
              </a:rPr>
              <a:t>elegant and advantageous</a:t>
            </a:r>
            <a:r>
              <a:rPr lang="en-US" b="0" dirty="0"/>
              <a:t> machine feature.</a:t>
            </a:r>
          </a:p>
          <a:p>
            <a:endParaRPr lang="en-US" dirty="0"/>
          </a:p>
          <a:p>
            <a:r>
              <a:rPr lang="en-US" b="0" dirty="0">
                <a:hlinkClick r:id="rId3"/>
              </a:rPr>
              <a:t>Innovation in Control Award </a:t>
            </a:r>
            <a:r>
              <a:rPr lang="en-US" b="0" i="1" dirty="0">
                <a:hlinkClick r:id="rId3"/>
              </a:rPr>
              <a:t>Sponsored by Rockwell Automation</a:t>
            </a:r>
            <a:endParaRPr lang="en-US" b="0" dirty="0"/>
          </a:p>
          <a:p>
            <a:r>
              <a:rPr lang="en-US" b="0" dirty="0"/>
              <a:t>Celebrates an </a:t>
            </a:r>
            <a:r>
              <a:rPr lang="en-US" b="0" dirty="0">
                <a:solidFill>
                  <a:srgbClr val="FF0000"/>
                </a:solidFill>
              </a:rPr>
              <a:t>innovative</a:t>
            </a:r>
            <a:r>
              <a:rPr lang="en-US" b="0" dirty="0"/>
              <a:t> control system or </a:t>
            </a:r>
            <a:r>
              <a:rPr lang="en-US" b="0" dirty="0">
                <a:solidFill>
                  <a:srgbClr val="FF0000"/>
                </a:solidFill>
              </a:rPr>
              <a:t>application of </a:t>
            </a:r>
            <a:r>
              <a:rPr lang="en-US" b="0" dirty="0"/>
              <a:t>control components – electrical, mechanical, or software – to provide </a:t>
            </a:r>
            <a:r>
              <a:rPr lang="en-US" b="0" dirty="0">
                <a:solidFill>
                  <a:srgbClr val="FF0000"/>
                </a:solidFill>
              </a:rPr>
              <a:t>unique machine functions</a:t>
            </a:r>
            <a:r>
              <a:rPr lang="en-US" b="0" dirty="0"/>
              <a:t>.</a:t>
            </a:r>
          </a:p>
          <a:p>
            <a:endParaRPr lang="en-US" b="0" dirty="0"/>
          </a:p>
          <a:p>
            <a:r>
              <a:rPr lang="en-US" b="0" dirty="0">
                <a:hlinkClick r:id="rId3"/>
              </a:rPr>
              <a:t>Creativity Award </a:t>
            </a:r>
            <a:r>
              <a:rPr lang="en-US" b="0" i="1" dirty="0">
                <a:hlinkClick r:id="rId3"/>
              </a:rPr>
              <a:t>Sponsored by Xerox</a:t>
            </a:r>
            <a:endParaRPr lang="en-US" b="0" dirty="0"/>
          </a:p>
          <a:p>
            <a:r>
              <a:rPr lang="en-US" b="0" dirty="0"/>
              <a:t>Celebrates creativity in </a:t>
            </a:r>
            <a:r>
              <a:rPr lang="en-US" b="0" dirty="0">
                <a:solidFill>
                  <a:srgbClr val="FF0000"/>
                </a:solidFill>
              </a:rPr>
              <a:t>design</a:t>
            </a:r>
            <a:r>
              <a:rPr lang="en-US" b="0" dirty="0"/>
              <a:t>, </a:t>
            </a:r>
            <a:r>
              <a:rPr lang="en-US" b="0" dirty="0">
                <a:solidFill>
                  <a:srgbClr val="FF0000"/>
                </a:solidFill>
              </a:rPr>
              <a:t>use</a:t>
            </a:r>
            <a:r>
              <a:rPr lang="en-US" b="0" dirty="0"/>
              <a:t> of component, or </a:t>
            </a:r>
            <a:r>
              <a:rPr lang="en-US" b="0" dirty="0">
                <a:solidFill>
                  <a:srgbClr val="FF0000"/>
                </a:solidFill>
              </a:rPr>
              <a:t>strategy</a:t>
            </a:r>
            <a:r>
              <a:rPr lang="en-US" b="0" dirty="0"/>
              <a:t> of play.</a:t>
            </a:r>
          </a:p>
          <a:p>
            <a:endParaRPr lang="en-US" dirty="0"/>
          </a:p>
          <a:p>
            <a:endParaRPr lang="en-US" dirty="0"/>
          </a:p>
        </p:txBody>
      </p:sp>
    </p:spTree>
    <p:extLst>
      <p:ext uri="{BB962C8B-B14F-4D97-AF65-F5344CB8AC3E}">
        <p14:creationId xmlns:p14="http://schemas.microsoft.com/office/powerpoint/2010/main" val="19086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240030"/>
            <a:ext cx="8661654" cy="466344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543050"/>
            <a:ext cx="0" cy="2057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CA89F8D-AD8D-4A3C-A84A-18BD17699885}"/>
              </a:ext>
            </a:extLst>
          </p:cNvPr>
          <p:cNvSpPr>
            <a:spLocks noGrp="1"/>
          </p:cNvSpPr>
          <p:nvPr>
            <p:ph type="title"/>
          </p:nvPr>
        </p:nvSpPr>
        <p:spPr>
          <a:xfrm>
            <a:off x="628650" y="1962150"/>
            <a:ext cx="2620771" cy="2458442"/>
          </a:xfrm>
        </p:spPr>
        <p:txBody>
          <a:bodyPr>
            <a:normAutofit/>
          </a:bodyPr>
          <a:lstStyle/>
          <a:p>
            <a:pPr algn="r"/>
            <a:r>
              <a:rPr lang="en-US" b="0" dirty="0">
                <a:solidFill>
                  <a:schemeClr val="accent1"/>
                </a:solidFill>
              </a:rPr>
              <a:t>Submitted Awards</a:t>
            </a:r>
            <a:endParaRPr lang="en-US" dirty="0">
              <a:solidFill>
                <a:schemeClr val="accent1"/>
              </a:solidFill>
            </a:endParaRPr>
          </a:p>
        </p:txBody>
      </p:sp>
      <p:sp>
        <p:nvSpPr>
          <p:cNvPr id="3" name="Text Placeholder 2">
            <a:extLst>
              <a:ext uri="{FF2B5EF4-FFF2-40B4-BE49-F238E27FC236}">
                <a16:creationId xmlns:a16="http://schemas.microsoft.com/office/drawing/2014/main" id="{7E03377A-3C46-464E-8A7D-87226D3A7935}"/>
              </a:ext>
            </a:extLst>
          </p:cNvPr>
          <p:cNvSpPr>
            <a:spLocks noGrp="1"/>
          </p:cNvSpPr>
          <p:nvPr>
            <p:ph type="body" idx="1"/>
          </p:nvPr>
        </p:nvSpPr>
        <p:spPr>
          <a:xfrm>
            <a:off x="3732023" y="722907"/>
            <a:ext cx="4783327" cy="3697685"/>
          </a:xfrm>
        </p:spPr>
        <p:txBody>
          <a:bodyPr anchor="ctr">
            <a:normAutofit/>
          </a:bodyPr>
          <a:lstStyle/>
          <a:p>
            <a:pPr>
              <a:spcAft>
                <a:spcPts val="600"/>
              </a:spcAft>
            </a:pPr>
            <a:endParaRPr lang="en-US" b="0" dirty="0"/>
          </a:p>
          <a:p>
            <a:pPr marL="285750" indent="-285750">
              <a:buFont typeface="Arial" panose="020B0604020202020204" pitchFamily="34" charset="0"/>
              <a:buChar char="•"/>
            </a:pPr>
            <a:r>
              <a:rPr lang="en-US" b="0" dirty="0">
                <a:hlinkClick r:id="rId3"/>
              </a:rPr>
              <a:t>Woodie Flowers Finalist Award</a:t>
            </a:r>
            <a:endParaRPr lang="en-US" b="0" dirty="0"/>
          </a:p>
          <a:p>
            <a:pPr marL="285750" indent="-285750">
              <a:buFont typeface="Arial" panose="020B0604020202020204" pitchFamily="34" charset="0"/>
              <a:buChar char="•"/>
            </a:pPr>
            <a:r>
              <a:rPr lang="en-US" b="0" i="1" dirty="0">
                <a:hlinkClick r:id="rId3"/>
              </a:rPr>
              <a:t>FIRST </a:t>
            </a:r>
            <a:r>
              <a:rPr lang="en-US" b="0" dirty="0">
                <a:hlinkClick r:id="rId3"/>
              </a:rPr>
              <a:t>Dean’s List Award</a:t>
            </a:r>
            <a:endParaRPr lang="en-US" b="0" dirty="0"/>
          </a:p>
          <a:p>
            <a:pPr marL="285750" indent="-285750">
              <a:buFont typeface="Arial" panose="020B0604020202020204" pitchFamily="34" charset="0"/>
              <a:buChar char="•"/>
            </a:pPr>
            <a:r>
              <a:rPr lang="en-US" b="0" dirty="0">
                <a:hlinkClick r:id="rId3"/>
              </a:rPr>
              <a:t>Entrepreneurship Award</a:t>
            </a:r>
            <a:r>
              <a:rPr lang="en-US" b="0" i="1" dirty="0">
                <a:hlinkClick r:id="rId3"/>
              </a:rPr>
              <a:t> sponsored by Kleiner Perkins Caufield &amp; Byers</a:t>
            </a:r>
            <a:endParaRPr lang="en-US" b="0" dirty="0"/>
          </a:p>
          <a:p>
            <a:pPr marL="285750" indent="-285750">
              <a:buFont typeface="Arial" panose="020B0604020202020204" pitchFamily="34" charset="0"/>
              <a:buChar char="•"/>
            </a:pPr>
            <a:r>
              <a:rPr lang="en-US" b="0" dirty="0">
                <a:hlinkClick r:id="rId3"/>
              </a:rPr>
              <a:t>Chairman’s Award</a:t>
            </a:r>
            <a:endParaRPr lang="en-US" b="0" dirty="0"/>
          </a:p>
          <a:p>
            <a:endParaRPr lang="en-US" b="0" dirty="0"/>
          </a:p>
          <a:p>
            <a:pPr>
              <a:spcAft>
                <a:spcPts val="600"/>
              </a:spcAft>
            </a:pPr>
            <a:endParaRPr lang="en-US" dirty="0"/>
          </a:p>
        </p:txBody>
      </p:sp>
    </p:spTree>
    <p:extLst>
      <p:ext uri="{BB962C8B-B14F-4D97-AF65-F5344CB8AC3E}">
        <p14:creationId xmlns:p14="http://schemas.microsoft.com/office/powerpoint/2010/main" val="2197637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89F8D-AD8D-4A3C-A84A-18BD17699885}"/>
              </a:ext>
            </a:extLst>
          </p:cNvPr>
          <p:cNvSpPr>
            <a:spLocks noGrp="1"/>
          </p:cNvSpPr>
          <p:nvPr>
            <p:ph type="title"/>
          </p:nvPr>
        </p:nvSpPr>
        <p:spPr>
          <a:xfrm>
            <a:off x="808175" y="666750"/>
            <a:ext cx="7527650" cy="400110"/>
          </a:xfrm>
        </p:spPr>
        <p:txBody>
          <a:bodyPr/>
          <a:lstStyle/>
          <a:p>
            <a:r>
              <a:rPr lang="en-US" b="0" dirty="0"/>
              <a:t>Submitted Awards (1 of 2)</a:t>
            </a:r>
            <a:endParaRPr lang="en-US" dirty="0"/>
          </a:p>
        </p:txBody>
      </p:sp>
      <p:sp>
        <p:nvSpPr>
          <p:cNvPr id="3" name="Text Placeholder 2">
            <a:extLst>
              <a:ext uri="{FF2B5EF4-FFF2-40B4-BE49-F238E27FC236}">
                <a16:creationId xmlns:a16="http://schemas.microsoft.com/office/drawing/2014/main" id="{7E03377A-3C46-464E-8A7D-87226D3A7935}"/>
              </a:ext>
            </a:extLst>
          </p:cNvPr>
          <p:cNvSpPr>
            <a:spLocks noGrp="1"/>
          </p:cNvSpPr>
          <p:nvPr>
            <p:ph type="body" idx="1"/>
          </p:nvPr>
        </p:nvSpPr>
        <p:spPr>
          <a:xfrm>
            <a:off x="609600" y="1276350"/>
            <a:ext cx="7620000" cy="4431983"/>
          </a:xfrm>
        </p:spPr>
        <p:txBody>
          <a:bodyPr/>
          <a:lstStyle/>
          <a:p>
            <a:r>
              <a:rPr lang="en-US" b="0" dirty="0">
                <a:hlinkClick r:id="rId3"/>
              </a:rPr>
              <a:t>Woodie Flowers Finalist Award</a:t>
            </a:r>
            <a:endParaRPr lang="en-US" b="0" dirty="0"/>
          </a:p>
          <a:p>
            <a:r>
              <a:rPr lang="en-US" b="0" dirty="0"/>
              <a:t>Presented to an </a:t>
            </a:r>
            <a:r>
              <a:rPr lang="en-US" b="0" dirty="0">
                <a:solidFill>
                  <a:srgbClr val="C00000"/>
                </a:solidFill>
              </a:rPr>
              <a:t>outstanding Mentor </a:t>
            </a:r>
            <a:r>
              <a:rPr lang="en-US" b="0" dirty="0"/>
              <a:t>in the robotics competition who best </a:t>
            </a:r>
            <a:r>
              <a:rPr lang="en-US" b="0" dirty="0">
                <a:solidFill>
                  <a:srgbClr val="C00000"/>
                </a:solidFill>
              </a:rPr>
              <a:t>leads, inspires, teaches, and empowers </a:t>
            </a:r>
            <a:r>
              <a:rPr lang="en-US" b="0" dirty="0"/>
              <a:t>their team using excellent communication skills.</a:t>
            </a:r>
          </a:p>
          <a:p>
            <a:endParaRPr lang="en-US" b="0" dirty="0"/>
          </a:p>
          <a:p>
            <a:r>
              <a:rPr lang="en-US" b="0" i="1" dirty="0">
                <a:hlinkClick r:id="rId3"/>
              </a:rPr>
              <a:t>FIRST </a:t>
            </a:r>
            <a:r>
              <a:rPr lang="en-US" b="0" dirty="0">
                <a:hlinkClick r:id="rId3"/>
              </a:rPr>
              <a:t>Dean’s List Award</a:t>
            </a:r>
            <a:endParaRPr lang="en-US" b="0" dirty="0"/>
          </a:p>
          <a:p>
            <a:r>
              <a:rPr lang="en-US" b="0" dirty="0"/>
              <a:t>Celebrates </a:t>
            </a:r>
            <a:r>
              <a:rPr lang="en-US" b="0" dirty="0">
                <a:solidFill>
                  <a:srgbClr val="C00000"/>
                </a:solidFill>
              </a:rPr>
              <a:t>outstanding student le</a:t>
            </a:r>
            <a:r>
              <a:rPr lang="en-US" b="0" dirty="0"/>
              <a:t>aders whose </a:t>
            </a:r>
            <a:r>
              <a:rPr lang="en-US" b="0" dirty="0">
                <a:solidFill>
                  <a:srgbClr val="C00000"/>
                </a:solidFill>
              </a:rPr>
              <a:t>passion</a:t>
            </a:r>
            <a:r>
              <a:rPr lang="en-US" b="0" dirty="0"/>
              <a:t> for and </a:t>
            </a:r>
            <a:r>
              <a:rPr lang="en-US" b="0" dirty="0">
                <a:solidFill>
                  <a:srgbClr val="C00000"/>
                </a:solidFill>
              </a:rPr>
              <a:t>effectiveness</a:t>
            </a:r>
            <a:r>
              <a:rPr lang="en-US" b="0" dirty="0"/>
              <a:t> at attaining </a:t>
            </a:r>
            <a:r>
              <a:rPr lang="en-US" b="0" i="1" dirty="0"/>
              <a:t>FIRST</a:t>
            </a:r>
            <a:r>
              <a:rPr lang="en-US" b="0" dirty="0"/>
              <a:t> ideals is exemplary.</a:t>
            </a:r>
          </a:p>
          <a:p>
            <a:endParaRPr lang="en-US" b="0" dirty="0"/>
          </a:p>
          <a:p>
            <a:r>
              <a:rPr lang="en-US" b="0" dirty="0">
                <a:hlinkClick r:id="rId3"/>
              </a:rPr>
              <a:t>Entrepreneurship Award</a:t>
            </a:r>
            <a:r>
              <a:rPr lang="en-US" b="0" i="1" dirty="0">
                <a:hlinkClick r:id="rId3"/>
              </a:rPr>
              <a:t> sponsored by Kleiner Perkins Caufield &amp; Byers</a:t>
            </a:r>
            <a:endParaRPr lang="en-US" b="0" dirty="0"/>
          </a:p>
          <a:p>
            <a:r>
              <a:rPr lang="en-US" b="0" dirty="0"/>
              <a:t>Celebrates the entrepreneurial spirit by recognizing a team that has </a:t>
            </a:r>
            <a:r>
              <a:rPr lang="en-US" b="0" dirty="0">
                <a:solidFill>
                  <a:srgbClr val="C00000"/>
                </a:solidFill>
              </a:rPr>
              <a:t>developed the framework </a:t>
            </a:r>
            <a:r>
              <a:rPr lang="en-US" b="0" dirty="0"/>
              <a:t>for a </a:t>
            </a:r>
            <a:r>
              <a:rPr lang="en-US" b="0" dirty="0">
                <a:solidFill>
                  <a:srgbClr val="C00000"/>
                </a:solidFill>
              </a:rPr>
              <a:t>comprehensive business plan </a:t>
            </a:r>
            <a:r>
              <a:rPr lang="en-US" b="0" dirty="0"/>
              <a:t>to scope, manage, and achieve team objectives.</a:t>
            </a:r>
          </a:p>
          <a:p>
            <a:endParaRPr lang="en-US" b="0" dirty="0"/>
          </a:p>
          <a:p>
            <a:endParaRPr lang="en-US" b="0" dirty="0"/>
          </a:p>
          <a:p>
            <a:endParaRPr lang="en-US" dirty="0"/>
          </a:p>
        </p:txBody>
      </p:sp>
    </p:spTree>
    <p:extLst>
      <p:ext uri="{BB962C8B-B14F-4D97-AF65-F5344CB8AC3E}">
        <p14:creationId xmlns:p14="http://schemas.microsoft.com/office/powerpoint/2010/main" val="1971679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89F8D-AD8D-4A3C-A84A-18BD17699885}"/>
              </a:ext>
            </a:extLst>
          </p:cNvPr>
          <p:cNvSpPr>
            <a:spLocks noGrp="1"/>
          </p:cNvSpPr>
          <p:nvPr>
            <p:ph type="title"/>
          </p:nvPr>
        </p:nvSpPr>
        <p:spPr>
          <a:xfrm>
            <a:off x="808175" y="666750"/>
            <a:ext cx="7527650" cy="400110"/>
          </a:xfrm>
        </p:spPr>
        <p:txBody>
          <a:bodyPr/>
          <a:lstStyle/>
          <a:p>
            <a:r>
              <a:rPr lang="en-US" b="0" dirty="0"/>
              <a:t>Submitted Awards (2 of 2)</a:t>
            </a:r>
            <a:endParaRPr lang="en-US" dirty="0"/>
          </a:p>
        </p:txBody>
      </p:sp>
      <p:sp>
        <p:nvSpPr>
          <p:cNvPr id="3" name="Text Placeholder 2">
            <a:extLst>
              <a:ext uri="{FF2B5EF4-FFF2-40B4-BE49-F238E27FC236}">
                <a16:creationId xmlns:a16="http://schemas.microsoft.com/office/drawing/2014/main" id="{7E03377A-3C46-464E-8A7D-87226D3A7935}"/>
              </a:ext>
            </a:extLst>
          </p:cNvPr>
          <p:cNvSpPr>
            <a:spLocks noGrp="1"/>
          </p:cNvSpPr>
          <p:nvPr>
            <p:ph type="body" idx="1"/>
          </p:nvPr>
        </p:nvSpPr>
        <p:spPr>
          <a:xfrm>
            <a:off x="381000" y="1276350"/>
            <a:ext cx="8610600" cy="2492990"/>
          </a:xfrm>
        </p:spPr>
        <p:txBody>
          <a:bodyPr/>
          <a:lstStyle/>
          <a:p>
            <a:endParaRPr lang="en-US" b="0" dirty="0"/>
          </a:p>
          <a:p>
            <a:r>
              <a:rPr lang="en-US" b="0" dirty="0">
                <a:hlinkClick r:id="rId3"/>
              </a:rPr>
              <a:t>Chairman’s Award</a:t>
            </a:r>
            <a:endParaRPr lang="en-US" b="0" dirty="0"/>
          </a:p>
          <a:p>
            <a:endParaRPr lang="en-US" b="0" dirty="0"/>
          </a:p>
          <a:p>
            <a:pPr lvl="1"/>
            <a:r>
              <a:rPr lang="en-US" b="0" u="sng" dirty="0"/>
              <a:t>The most prestigious award </a:t>
            </a:r>
            <a:r>
              <a:rPr lang="en-US" b="0" dirty="0"/>
              <a:t>at</a:t>
            </a:r>
            <a:r>
              <a:rPr lang="en-US" b="0" i="1" dirty="0"/>
              <a:t> FIRST</a:t>
            </a:r>
            <a:r>
              <a:rPr lang="en-US" b="0" dirty="0"/>
              <a:t>, it honors the team that </a:t>
            </a:r>
            <a:r>
              <a:rPr lang="en-US" b="0" dirty="0">
                <a:solidFill>
                  <a:srgbClr val="C00000"/>
                </a:solidFill>
              </a:rPr>
              <a:t>best represents a model</a:t>
            </a:r>
            <a:r>
              <a:rPr lang="en-US" b="0" dirty="0"/>
              <a:t> for other teams to emulate and </a:t>
            </a:r>
            <a:r>
              <a:rPr lang="en-US" b="0" dirty="0">
                <a:solidFill>
                  <a:srgbClr val="C00000"/>
                </a:solidFill>
              </a:rPr>
              <a:t>best embodies the purpose and goals </a:t>
            </a:r>
            <a:r>
              <a:rPr lang="en-US" b="0" dirty="0"/>
              <a:t>of </a:t>
            </a:r>
            <a:r>
              <a:rPr lang="en-US" b="0" i="1" dirty="0"/>
              <a:t>FIRST</a:t>
            </a:r>
            <a:r>
              <a:rPr lang="en-US" b="0" dirty="0"/>
              <a:t>.</a:t>
            </a:r>
          </a:p>
          <a:p>
            <a:pPr lvl="1"/>
            <a:endParaRPr lang="en-US" dirty="0"/>
          </a:p>
          <a:p>
            <a:pPr lvl="1"/>
            <a:endParaRPr lang="en-US" b="0" dirty="0"/>
          </a:p>
          <a:p>
            <a:endParaRPr lang="en-US" b="0" dirty="0"/>
          </a:p>
          <a:p>
            <a:endParaRPr lang="en-US" dirty="0"/>
          </a:p>
        </p:txBody>
      </p:sp>
      <p:sp>
        <p:nvSpPr>
          <p:cNvPr id="4" name="TextBox 3">
            <a:extLst>
              <a:ext uri="{FF2B5EF4-FFF2-40B4-BE49-F238E27FC236}">
                <a16:creationId xmlns:a16="http://schemas.microsoft.com/office/drawing/2014/main" id="{DC22DAAD-C34E-4CAC-A9CA-CBEABD3CAB1F}"/>
              </a:ext>
            </a:extLst>
          </p:cNvPr>
          <p:cNvSpPr txBox="1"/>
          <p:nvPr/>
        </p:nvSpPr>
        <p:spPr>
          <a:xfrm>
            <a:off x="1143000" y="2800350"/>
            <a:ext cx="5684519" cy="2308324"/>
          </a:xfrm>
          <a:prstGeom prst="rect">
            <a:avLst/>
          </a:prstGeom>
          <a:noFill/>
        </p:spPr>
        <p:txBody>
          <a:bodyPr wrap="square" rtlCol="0">
            <a:spAutoFit/>
          </a:bodyPr>
          <a:lstStyle/>
          <a:p>
            <a:pPr marL="285750" indent="-285750">
              <a:buFont typeface="Arial" panose="020B0604020202020204" pitchFamily="34" charset="0"/>
              <a:buChar char="•"/>
            </a:pPr>
            <a:r>
              <a:rPr lang="en-US" dirty="0"/>
              <a:t>Well-rounded in most/all facets of the program</a:t>
            </a:r>
          </a:p>
          <a:p>
            <a:pPr marL="285750" indent="-285750">
              <a:buFont typeface="Arial" panose="020B0604020202020204" pitchFamily="34" charset="0"/>
              <a:buChar char="•"/>
            </a:pPr>
            <a:r>
              <a:rPr lang="en-US" dirty="0"/>
              <a:t>Cohesive </a:t>
            </a:r>
          </a:p>
          <a:p>
            <a:pPr marL="285750" indent="-285750">
              <a:buFont typeface="Arial" panose="020B0604020202020204" pitchFamily="34" charset="0"/>
              <a:buChar char="•"/>
            </a:pPr>
            <a:r>
              <a:rPr lang="en-US" dirty="0"/>
              <a:t>Outreach – community and beyond</a:t>
            </a:r>
          </a:p>
          <a:p>
            <a:pPr marL="285750" indent="-285750">
              <a:buFont typeface="Arial" panose="020B0604020202020204" pitchFamily="34" charset="0"/>
              <a:buChar char="•"/>
            </a:pPr>
            <a:r>
              <a:rPr lang="en-US" dirty="0"/>
              <a:t>Gracious Professionals</a:t>
            </a:r>
          </a:p>
          <a:p>
            <a:pPr marL="285750" indent="-285750">
              <a:buFont typeface="Arial" panose="020B0604020202020204" pitchFamily="34" charset="0"/>
              <a:buChar char="•"/>
            </a:pPr>
            <a:r>
              <a:rPr lang="en-US" dirty="0"/>
              <a:t>Volunteering and mentoring</a:t>
            </a:r>
          </a:p>
          <a:p>
            <a:pPr marL="285750" indent="-285750">
              <a:buFont typeface="Arial" panose="020B0604020202020204" pitchFamily="34" charset="0"/>
              <a:buChar char="•"/>
            </a:pPr>
            <a:r>
              <a:rPr lang="en-US" dirty="0"/>
              <a:t>Ambassadors</a:t>
            </a:r>
          </a:p>
          <a:p>
            <a:pPr marL="285750" indent="-285750">
              <a:buFont typeface="Arial" panose="020B0604020202020204" pitchFamily="34" charset="0"/>
              <a:buChar char="•"/>
            </a:pPr>
            <a:r>
              <a:rPr lang="en-US" dirty="0"/>
              <a:t>Sustained excellence</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6903886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0494C-72A2-475B-AEF1-C7AE802F57F1}"/>
              </a:ext>
            </a:extLst>
          </p:cNvPr>
          <p:cNvSpPr>
            <a:spLocks noGrp="1"/>
          </p:cNvSpPr>
          <p:nvPr>
            <p:ph type="title"/>
          </p:nvPr>
        </p:nvSpPr>
        <p:spPr/>
        <p:txBody>
          <a:bodyPr/>
          <a:lstStyle/>
          <a:p>
            <a:r>
              <a:rPr lang="en-US" dirty="0"/>
              <a:t>And the Judges’ Award</a:t>
            </a:r>
          </a:p>
        </p:txBody>
      </p:sp>
      <p:sp>
        <p:nvSpPr>
          <p:cNvPr id="3" name="Text Placeholder 2">
            <a:extLst>
              <a:ext uri="{FF2B5EF4-FFF2-40B4-BE49-F238E27FC236}">
                <a16:creationId xmlns:a16="http://schemas.microsoft.com/office/drawing/2014/main" id="{969E9091-5118-4990-AF54-CF948A8FA1E3}"/>
              </a:ext>
            </a:extLst>
          </p:cNvPr>
          <p:cNvSpPr>
            <a:spLocks noGrp="1"/>
          </p:cNvSpPr>
          <p:nvPr>
            <p:ph type="body" idx="1"/>
          </p:nvPr>
        </p:nvSpPr>
        <p:spPr>
          <a:xfrm>
            <a:off x="805995" y="2427097"/>
            <a:ext cx="7532009" cy="1107996"/>
          </a:xfrm>
        </p:spPr>
        <p:txBody>
          <a:bodyPr/>
          <a:lstStyle/>
          <a:p>
            <a:r>
              <a:rPr lang="en-US" b="0" dirty="0">
                <a:hlinkClick r:id="rId3"/>
              </a:rPr>
              <a:t>Judges’ Award</a:t>
            </a:r>
            <a:endParaRPr lang="en-US" b="0" dirty="0"/>
          </a:p>
          <a:p>
            <a:r>
              <a:rPr lang="en-US" b="0" dirty="0"/>
              <a:t>During the course of the competition, the judging panel may decide a team’s </a:t>
            </a:r>
            <a:r>
              <a:rPr lang="en-US" b="0" dirty="0">
                <a:solidFill>
                  <a:srgbClr val="FF0000"/>
                </a:solidFill>
              </a:rPr>
              <a:t>unique efforts, performance, or dynamics </a:t>
            </a:r>
            <a:r>
              <a:rPr lang="en-US" b="0" dirty="0"/>
              <a:t>merit recognition.</a:t>
            </a:r>
          </a:p>
          <a:p>
            <a:endParaRPr lang="en-US" dirty="0"/>
          </a:p>
        </p:txBody>
      </p:sp>
    </p:spTree>
    <p:extLst>
      <p:ext uri="{BB962C8B-B14F-4D97-AF65-F5344CB8AC3E}">
        <p14:creationId xmlns:p14="http://schemas.microsoft.com/office/powerpoint/2010/main" val="29016581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03045-3299-48A5-B857-43F801081436}"/>
              </a:ext>
            </a:extLst>
          </p:cNvPr>
          <p:cNvSpPr>
            <a:spLocks noGrp="1"/>
          </p:cNvSpPr>
          <p:nvPr>
            <p:ph type="title"/>
          </p:nvPr>
        </p:nvSpPr>
        <p:spPr/>
        <p:txBody>
          <a:bodyPr/>
          <a:lstStyle/>
          <a:p>
            <a:r>
              <a:rPr lang="en-US" dirty="0"/>
              <a:t>Is there a hierarchy to the awards?</a:t>
            </a:r>
          </a:p>
        </p:txBody>
      </p:sp>
      <p:sp>
        <p:nvSpPr>
          <p:cNvPr id="3" name="Text Placeholder 2">
            <a:extLst>
              <a:ext uri="{FF2B5EF4-FFF2-40B4-BE49-F238E27FC236}">
                <a16:creationId xmlns:a16="http://schemas.microsoft.com/office/drawing/2014/main" id="{E2868494-78F6-4055-B4F3-F75B0A2640E2}"/>
              </a:ext>
            </a:extLst>
          </p:cNvPr>
          <p:cNvSpPr>
            <a:spLocks noGrp="1"/>
          </p:cNvSpPr>
          <p:nvPr>
            <p:ph type="body" idx="1"/>
          </p:nvPr>
        </p:nvSpPr>
        <p:spPr>
          <a:xfrm>
            <a:off x="788121" y="2114550"/>
            <a:ext cx="7957005" cy="2031325"/>
          </a:xfrm>
        </p:spPr>
        <p:txBody>
          <a:bodyPr/>
          <a:lstStyle/>
          <a:p>
            <a:r>
              <a:rPr lang="en-US" dirty="0"/>
              <a:t>Besides Chairman’s, Engineering Inspiration, and Rookie All-Star </a:t>
            </a:r>
            <a:r>
              <a:rPr lang="en-US" dirty="0">
                <a:sym typeface="Wingdings" panose="05000000000000000000" pitchFamily="2" charset="2"/>
              </a:rPr>
              <a:t> </a:t>
            </a:r>
            <a:r>
              <a:rPr lang="en-US" sz="2400" dirty="0">
                <a:solidFill>
                  <a:schemeClr val="tx2"/>
                </a:solidFill>
              </a:rPr>
              <a:t>NO</a:t>
            </a:r>
          </a:p>
          <a:p>
            <a:endParaRPr lang="en-US" dirty="0"/>
          </a:p>
          <a:p>
            <a:r>
              <a:rPr lang="en-US" dirty="0"/>
              <a:t>District Points Model represents this:</a:t>
            </a:r>
          </a:p>
          <a:p>
            <a:endParaRPr lang="en-US" dirty="0"/>
          </a:p>
          <a:p>
            <a:pPr marL="285750" indent="-285750">
              <a:buFont typeface="Arial" panose="020B0604020202020204" pitchFamily="34" charset="0"/>
              <a:buChar char="•"/>
            </a:pPr>
            <a:r>
              <a:rPr lang="en-US" dirty="0"/>
              <a:t>10 points for Chairman’s Award </a:t>
            </a:r>
          </a:p>
          <a:p>
            <a:pPr marL="285750" indent="-285750">
              <a:buFont typeface="Arial" panose="020B0604020202020204" pitchFamily="34" charset="0"/>
              <a:buChar char="•"/>
            </a:pPr>
            <a:r>
              <a:rPr lang="en-US" dirty="0"/>
              <a:t>8 points each for Engineering Inspiration and Rookie All Star Awards</a:t>
            </a:r>
          </a:p>
          <a:p>
            <a:pPr marL="285750" indent="-285750">
              <a:buFont typeface="Arial" panose="020B0604020202020204" pitchFamily="34" charset="0"/>
              <a:buChar char="•"/>
            </a:pPr>
            <a:r>
              <a:rPr lang="en-US" dirty="0"/>
              <a:t>5 points each for all other judged Team awards</a:t>
            </a:r>
          </a:p>
        </p:txBody>
      </p:sp>
      <p:sp>
        <p:nvSpPr>
          <p:cNvPr id="4" name="TextBox 3">
            <a:extLst>
              <a:ext uri="{FF2B5EF4-FFF2-40B4-BE49-F238E27FC236}">
                <a16:creationId xmlns:a16="http://schemas.microsoft.com/office/drawing/2014/main" id="{398BC626-B5C0-4201-8185-AF2D2C176D4F}"/>
              </a:ext>
            </a:extLst>
          </p:cNvPr>
          <p:cNvSpPr txBox="1"/>
          <p:nvPr/>
        </p:nvSpPr>
        <p:spPr>
          <a:xfrm>
            <a:off x="762721" y="725352"/>
            <a:ext cx="1914948" cy="369332"/>
          </a:xfrm>
          <a:prstGeom prst="rect">
            <a:avLst/>
          </a:prstGeom>
          <a:noFill/>
        </p:spPr>
        <p:txBody>
          <a:bodyPr wrap="none" rtlCol="0">
            <a:spAutoFit/>
          </a:bodyPr>
          <a:lstStyle/>
          <a:p>
            <a:r>
              <a:rPr lang="en-US" dirty="0"/>
              <a:t>Common question</a:t>
            </a:r>
          </a:p>
        </p:txBody>
      </p:sp>
    </p:spTree>
    <p:extLst>
      <p:ext uri="{BB962C8B-B14F-4D97-AF65-F5344CB8AC3E}">
        <p14:creationId xmlns:p14="http://schemas.microsoft.com/office/powerpoint/2010/main" val="4126285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F179716-E391-403B-AB32-0259EBE6EF5F}"/>
              </a:ext>
            </a:extLst>
          </p:cNvPr>
          <p:cNvPicPr>
            <a:picLocks noChangeAspect="1"/>
          </p:cNvPicPr>
          <p:nvPr/>
        </p:nvPicPr>
        <p:blipFill rotWithShape="1">
          <a:blip r:embed="rId3"/>
          <a:srcRect l="7619" r="6603" b="-1"/>
          <a:stretch/>
        </p:blipFill>
        <p:spPr>
          <a:xfrm>
            <a:off x="20" y="10"/>
            <a:ext cx="9143979" cy="5143490"/>
          </a:xfrm>
          <a:prstGeom prst="rect">
            <a:avLst/>
          </a:prstGeom>
        </p:spPr>
      </p:pic>
      <p:sp>
        <p:nvSpPr>
          <p:cNvPr id="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748631"/>
            <a:ext cx="4512879" cy="4394869"/>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dirty="0"/>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15288" y="2502854"/>
            <a:ext cx="701565"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BCC47DB-D591-4CC0-83BB-89E9FA3BE092}"/>
              </a:ext>
            </a:extLst>
          </p:cNvPr>
          <p:cNvSpPr>
            <a:spLocks noGrp="1"/>
          </p:cNvSpPr>
          <p:nvPr>
            <p:ph type="title"/>
          </p:nvPr>
        </p:nvSpPr>
        <p:spPr>
          <a:xfrm>
            <a:off x="532086" y="1435462"/>
            <a:ext cx="3153102" cy="1007066"/>
          </a:xfrm>
        </p:spPr>
        <p:txBody>
          <a:bodyPr>
            <a:normAutofit/>
          </a:bodyPr>
          <a:lstStyle/>
          <a:p>
            <a:pPr algn="ctr"/>
            <a:r>
              <a:rPr lang="en-US" sz="2700" dirty="0"/>
              <a:t>FIRST Robotics Competition </a:t>
            </a:r>
          </a:p>
        </p:txBody>
      </p:sp>
      <p:sp>
        <p:nvSpPr>
          <p:cNvPr id="3" name="Text Placeholder 2">
            <a:extLst>
              <a:ext uri="{FF2B5EF4-FFF2-40B4-BE49-F238E27FC236}">
                <a16:creationId xmlns:a16="http://schemas.microsoft.com/office/drawing/2014/main" id="{91708682-6C88-4D52-B840-4218671ADD6E}"/>
              </a:ext>
            </a:extLst>
          </p:cNvPr>
          <p:cNvSpPr>
            <a:spLocks noGrp="1"/>
          </p:cNvSpPr>
          <p:nvPr>
            <p:ph type="body" idx="1"/>
          </p:nvPr>
        </p:nvSpPr>
        <p:spPr>
          <a:xfrm>
            <a:off x="386254" y="2669722"/>
            <a:ext cx="3444765" cy="1964880"/>
          </a:xfrm>
        </p:spPr>
        <p:txBody>
          <a:bodyPr anchor="ctr">
            <a:normAutofit fontScale="92500" lnSpcReduction="20000"/>
          </a:bodyPr>
          <a:lstStyle/>
          <a:p>
            <a:pPr algn="ctr">
              <a:spcAft>
                <a:spcPts val="600"/>
              </a:spcAft>
            </a:pPr>
            <a:r>
              <a:rPr lang="en-US" sz="2400" dirty="0"/>
              <a:t>Awards Overview</a:t>
            </a:r>
          </a:p>
          <a:p>
            <a:pPr algn="ctr">
              <a:spcAft>
                <a:spcPts val="600"/>
              </a:spcAft>
            </a:pPr>
            <a:r>
              <a:rPr lang="en-US" dirty="0"/>
              <a:t>Grant Dekker</a:t>
            </a:r>
          </a:p>
          <a:p>
            <a:pPr algn="ctr">
              <a:spcAft>
                <a:spcPts val="600"/>
              </a:spcAft>
            </a:pPr>
            <a:r>
              <a:rPr lang="en-US" dirty="0"/>
              <a:t>6/2/2018</a:t>
            </a:r>
          </a:p>
          <a:p>
            <a:pPr algn="ctr">
              <a:spcAft>
                <a:spcPts val="600"/>
              </a:spcAft>
            </a:pPr>
            <a:endParaRPr lang="en-US" dirty="0"/>
          </a:p>
          <a:p>
            <a:pPr algn="ctr">
              <a:spcAft>
                <a:spcPts val="600"/>
              </a:spcAft>
            </a:pPr>
            <a:r>
              <a:rPr lang="en-US" dirty="0"/>
              <a:t>The Maryland Robotics Alliance Summer 2018 Seminars for Mentors</a:t>
            </a:r>
          </a:p>
          <a:p>
            <a:pPr>
              <a:spcAft>
                <a:spcPts val="600"/>
              </a:spcAft>
            </a:pPr>
            <a:endParaRPr lang="en-US" sz="1400" dirty="0"/>
          </a:p>
        </p:txBody>
      </p:sp>
    </p:spTree>
    <p:extLst>
      <p:ext uri="{BB962C8B-B14F-4D97-AF65-F5344CB8AC3E}">
        <p14:creationId xmlns:p14="http://schemas.microsoft.com/office/powerpoint/2010/main" val="2310845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240030"/>
            <a:ext cx="8661654" cy="466344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543050"/>
            <a:ext cx="0" cy="2057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F30DFEB-9C92-4CCD-8E0E-A457085C4F76}"/>
              </a:ext>
            </a:extLst>
          </p:cNvPr>
          <p:cNvSpPr>
            <a:spLocks noGrp="1"/>
          </p:cNvSpPr>
          <p:nvPr>
            <p:ph type="title"/>
          </p:nvPr>
        </p:nvSpPr>
        <p:spPr>
          <a:xfrm>
            <a:off x="628650" y="2114550"/>
            <a:ext cx="2620771" cy="2306042"/>
          </a:xfrm>
        </p:spPr>
        <p:txBody>
          <a:bodyPr>
            <a:normAutofit/>
          </a:bodyPr>
          <a:lstStyle/>
          <a:p>
            <a:pPr algn="r"/>
            <a:r>
              <a:rPr lang="en-US" dirty="0">
                <a:solidFill>
                  <a:schemeClr val="accent1"/>
                </a:solidFill>
              </a:rPr>
              <a:t>Who are the Judges?</a:t>
            </a:r>
          </a:p>
        </p:txBody>
      </p:sp>
      <p:sp>
        <p:nvSpPr>
          <p:cNvPr id="3" name="Text Placeholder 2">
            <a:extLst>
              <a:ext uri="{FF2B5EF4-FFF2-40B4-BE49-F238E27FC236}">
                <a16:creationId xmlns:a16="http://schemas.microsoft.com/office/drawing/2014/main" id="{87B65FBE-B48F-4BCE-9530-A30D327645FE}"/>
              </a:ext>
            </a:extLst>
          </p:cNvPr>
          <p:cNvSpPr>
            <a:spLocks noGrp="1"/>
          </p:cNvSpPr>
          <p:nvPr>
            <p:ph type="body" idx="1"/>
          </p:nvPr>
        </p:nvSpPr>
        <p:spPr>
          <a:xfrm>
            <a:off x="3732023" y="722907"/>
            <a:ext cx="4783327" cy="3697685"/>
          </a:xfrm>
        </p:spPr>
        <p:txBody>
          <a:bodyPr anchor="ctr">
            <a:normAutofit/>
          </a:bodyPr>
          <a:lstStyle/>
          <a:p>
            <a:pPr marL="285750" indent="-285750">
              <a:spcAft>
                <a:spcPts val="600"/>
              </a:spcAft>
              <a:buFont typeface="Arial" panose="020B0604020202020204" pitchFamily="34" charset="0"/>
              <a:buChar char="•"/>
            </a:pPr>
            <a:r>
              <a:rPr lang="en-US" dirty="0"/>
              <a:t>Volunteers </a:t>
            </a:r>
          </a:p>
          <a:p>
            <a:pPr marL="285750" indent="-285750">
              <a:spcAft>
                <a:spcPts val="600"/>
              </a:spcAft>
              <a:buFont typeface="Arial" panose="020B0604020202020204" pitchFamily="34" charset="0"/>
              <a:buChar char="•"/>
            </a:pPr>
            <a:r>
              <a:rPr lang="en-US" dirty="0"/>
              <a:t>Many are engineers or STEM-based professionals but typically a variety of backgrounds</a:t>
            </a:r>
          </a:p>
          <a:p>
            <a:pPr marL="285750" indent="-285750">
              <a:spcAft>
                <a:spcPts val="600"/>
              </a:spcAft>
              <a:buFont typeface="Arial" panose="020B0604020202020204" pitchFamily="34" charset="0"/>
              <a:buChar char="•"/>
            </a:pPr>
            <a:r>
              <a:rPr lang="en-US" dirty="0"/>
              <a:t>Some are alumni or past mentors</a:t>
            </a:r>
          </a:p>
          <a:p>
            <a:pPr marL="285750" indent="-285750">
              <a:spcAft>
                <a:spcPts val="600"/>
              </a:spcAft>
              <a:buFont typeface="Arial" panose="020B0604020202020204" pitchFamily="34" charset="0"/>
              <a:buChar char="•"/>
            </a:pPr>
            <a:r>
              <a:rPr lang="en-US" dirty="0"/>
              <a:t>Some have judged for years; some are rookies</a:t>
            </a:r>
          </a:p>
        </p:txBody>
      </p:sp>
    </p:spTree>
    <p:extLst>
      <p:ext uri="{BB962C8B-B14F-4D97-AF65-F5344CB8AC3E}">
        <p14:creationId xmlns:p14="http://schemas.microsoft.com/office/powerpoint/2010/main" val="34154664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77006"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2228850"/>
            <a:ext cx="0" cy="6858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F30DFEB-9C92-4CCD-8E0E-A457085C4F76}"/>
              </a:ext>
            </a:extLst>
          </p:cNvPr>
          <p:cNvSpPr>
            <a:spLocks noGrp="1"/>
          </p:cNvSpPr>
          <p:nvPr>
            <p:ph type="title"/>
          </p:nvPr>
        </p:nvSpPr>
        <p:spPr>
          <a:xfrm>
            <a:off x="707457" y="2228849"/>
            <a:ext cx="2528249" cy="2432049"/>
          </a:xfrm>
        </p:spPr>
        <p:txBody>
          <a:bodyPr>
            <a:normAutofit/>
          </a:bodyPr>
          <a:lstStyle/>
          <a:p>
            <a:r>
              <a:rPr lang="en-US" dirty="0">
                <a:solidFill>
                  <a:srgbClr val="FFFFFF"/>
                </a:solidFill>
              </a:rPr>
              <a:t>Judges do what?</a:t>
            </a:r>
          </a:p>
        </p:txBody>
      </p:sp>
      <p:graphicFrame>
        <p:nvGraphicFramePr>
          <p:cNvPr id="13" name="Text Placeholder 2">
            <a:extLst>
              <a:ext uri="{FF2B5EF4-FFF2-40B4-BE49-F238E27FC236}">
                <a16:creationId xmlns:a16="http://schemas.microsoft.com/office/drawing/2014/main" id="{19C956A0-D42C-4E4E-AECD-9C85A608B029}"/>
              </a:ext>
            </a:extLst>
          </p:cNvPr>
          <p:cNvGraphicFramePr/>
          <p:nvPr>
            <p:extLst>
              <p:ext uri="{D42A27DB-BD31-4B8C-83A1-F6EECF244321}">
                <p14:modId xmlns:p14="http://schemas.microsoft.com/office/powerpoint/2010/main" val="2325332821"/>
              </p:ext>
            </p:extLst>
          </p:nvPr>
        </p:nvGraphicFramePr>
        <p:xfrm>
          <a:off x="3960018" y="482203"/>
          <a:ext cx="4701779" cy="41790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589153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77006"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2228850"/>
            <a:ext cx="0" cy="6858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F30DFEB-9C92-4CCD-8E0E-A457085C4F76}"/>
              </a:ext>
            </a:extLst>
          </p:cNvPr>
          <p:cNvSpPr>
            <a:spLocks noGrp="1"/>
          </p:cNvSpPr>
          <p:nvPr>
            <p:ph type="title"/>
          </p:nvPr>
        </p:nvSpPr>
        <p:spPr>
          <a:xfrm>
            <a:off x="707457" y="2228849"/>
            <a:ext cx="2528249" cy="2432049"/>
          </a:xfrm>
        </p:spPr>
        <p:txBody>
          <a:bodyPr>
            <a:normAutofit/>
          </a:bodyPr>
          <a:lstStyle/>
          <a:p>
            <a:r>
              <a:rPr lang="en-US" dirty="0">
                <a:solidFill>
                  <a:srgbClr val="FFFFFF"/>
                </a:solidFill>
              </a:rPr>
              <a:t>Judges do what?</a:t>
            </a:r>
          </a:p>
        </p:txBody>
      </p:sp>
      <p:graphicFrame>
        <p:nvGraphicFramePr>
          <p:cNvPr id="13" name="Text Placeholder 2">
            <a:extLst>
              <a:ext uri="{FF2B5EF4-FFF2-40B4-BE49-F238E27FC236}">
                <a16:creationId xmlns:a16="http://schemas.microsoft.com/office/drawing/2014/main" id="{19C956A0-D42C-4E4E-AECD-9C85A608B029}"/>
              </a:ext>
            </a:extLst>
          </p:cNvPr>
          <p:cNvGraphicFramePr/>
          <p:nvPr>
            <p:extLst/>
          </p:nvPr>
        </p:nvGraphicFramePr>
        <p:xfrm>
          <a:off x="3960018" y="482203"/>
          <a:ext cx="4701779" cy="41790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98E4D3DC-D29C-4BB6-8A15-B7D37250107A}"/>
              </a:ext>
            </a:extLst>
          </p:cNvPr>
          <p:cNvSpPr txBox="1"/>
          <p:nvPr/>
        </p:nvSpPr>
        <p:spPr>
          <a:xfrm>
            <a:off x="2895600" y="4717533"/>
            <a:ext cx="3200400"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dirty="0"/>
              <a:t>And hopefully inspire!</a:t>
            </a:r>
          </a:p>
        </p:txBody>
      </p:sp>
    </p:spTree>
    <p:extLst>
      <p:ext uri="{BB962C8B-B14F-4D97-AF65-F5344CB8AC3E}">
        <p14:creationId xmlns:p14="http://schemas.microsoft.com/office/powerpoint/2010/main" val="1183779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240030"/>
            <a:ext cx="8661654" cy="466344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543050"/>
            <a:ext cx="0" cy="2057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3E486D1-DE04-4BB5-9EA4-637F800E3BF4}"/>
              </a:ext>
            </a:extLst>
          </p:cNvPr>
          <p:cNvSpPr>
            <a:spLocks noGrp="1"/>
          </p:cNvSpPr>
          <p:nvPr>
            <p:ph type="title"/>
          </p:nvPr>
        </p:nvSpPr>
        <p:spPr>
          <a:xfrm>
            <a:off x="628650" y="1809750"/>
            <a:ext cx="2620771" cy="2610842"/>
          </a:xfrm>
        </p:spPr>
        <p:txBody>
          <a:bodyPr>
            <a:normAutofit/>
          </a:bodyPr>
          <a:lstStyle/>
          <a:p>
            <a:pPr algn="r"/>
            <a:r>
              <a:rPr lang="en-US" dirty="0">
                <a:solidFill>
                  <a:schemeClr val="accent1"/>
                </a:solidFill>
              </a:rPr>
              <a:t>Thoughts on becoming more competitive	</a:t>
            </a:r>
          </a:p>
        </p:txBody>
      </p:sp>
      <p:sp>
        <p:nvSpPr>
          <p:cNvPr id="3" name="Text Placeholder 2">
            <a:extLst>
              <a:ext uri="{FF2B5EF4-FFF2-40B4-BE49-F238E27FC236}">
                <a16:creationId xmlns:a16="http://schemas.microsoft.com/office/drawing/2014/main" id="{37E63A21-6043-4F16-9082-13D66162AE24}"/>
              </a:ext>
            </a:extLst>
          </p:cNvPr>
          <p:cNvSpPr>
            <a:spLocks noGrp="1"/>
          </p:cNvSpPr>
          <p:nvPr>
            <p:ph type="body" idx="1"/>
          </p:nvPr>
        </p:nvSpPr>
        <p:spPr>
          <a:xfrm>
            <a:off x="3732023" y="722907"/>
            <a:ext cx="4783327" cy="3697685"/>
          </a:xfrm>
        </p:spPr>
        <p:txBody>
          <a:bodyPr anchor="ctr">
            <a:normAutofit/>
          </a:bodyPr>
          <a:lstStyle/>
          <a:p>
            <a:pPr marL="285750" indent="-285750">
              <a:spcAft>
                <a:spcPts val="600"/>
              </a:spcAft>
              <a:buFont typeface="Arial" panose="020B0604020202020204" pitchFamily="34" charset="0"/>
              <a:buChar char="•"/>
            </a:pPr>
            <a:r>
              <a:rPr lang="en-US" dirty="0"/>
              <a:t>Have a strategy for awards</a:t>
            </a:r>
          </a:p>
          <a:p>
            <a:pPr marL="285750" indent="-285750">
              <a:spcAft>
                <a:spcPts val="600"/>
              </a:spcAft>
              <a:buFont typeface="Arial" panose="020B0604020202020204" pitchFamily="34" charset="0"/>
              <a:buChar char="•"/>
            </a:pPr>
            <a:r>
              <a:rPr lang="en-US" dirty="0"/>
              <a:t>Use the FIRST Community</a:t>
            </a:r>
          </a:p>
          <a:p>
            <a:pPr marL="285750" indent="-285750">
              <a:spcAft>
                <a:spcPts val="600"/>
              </a:spcAft>
              <a:buFont typeface="Arial" panose="020B0604020202020204" pitchFamily="34" charset="0"/>
              <a:buChar char="•"/>
            </a:pPr>
            <a:r>
              <a:rPr lang="en-US" dirty="0"/>
              <a:t>Make sure everyone on the team knows the Team’s story</a:t>
            </a:r>
          </a:p>
          <a:p>
            <a:pPr marL="285750" indent="-285750">
              <a:spcAft>
                <a:spcPts val="600"/>
              </a:spcAft>
              <a:buFont typeface="Arial" panose="020B0604020202020204" pitchFamily="34" charset="0"/>
              <a:buChar char="•"/>
            </a:pPr>
            <a:r>
              <a:rPr lang="en-US" dirty="0"/>
              <a:t>First day interviews are important</a:t>
            </a:r>
          </a:p>
          <a:p>
            <a:pPr marL="742950" lvl="1" indent="-285750">
              <a:spcAft>
                <a:spcPts val="600"/>
              </a:spcAft>
              <a:buFont typeface="Arial" panose="020B0604020202020204" pitchFamily="34" charset="0"/>
              <a:buChar char="•"/>
            </a:pPr>
            <a:r>
              <a:rPr lang="en-US" dirty="0"/>
              <a:t>Know the “pitch” </a:t>
            </a:r>
          </a:p>
          <a:p>
            <a:pPr marL="742950" lvl="1" indent="-285750">
              <a:spcAft>
                <a:spcPts val="600"/>
              </a:spcAft>
              <a:buFont typeface="Arial" panose="020B0604020202020204" pitchFamily="34" charset="0"/>
              <a:buChar char="•"/>
            </a:pPr>
            <a:r>
              <a:rPr lang="en-US" dirty="0"/>
              <a:t>Highlight uniqueness, make compelling points, make the story stick in the mind of the judges</a:t>
            </a:r>
          </a:p>
          <a:p>
            <a:pPr marL="285750" indent="-285750">
              <a:spcAft>
                <a:spcPts val="600"/>
              </a:spcAft>
              <a:buFont typeface="Arial" panose="020B0604020202020204" pitchFamily="34" charset="0"/>
              <a:buChar char="•"/>
            </a:pPr>
            <a:r>
              <a:rPr lang="en-US" dirty="0"/>
              <a:t>Focus on pre- and postseason</a:t>
            </a:r>
          </a:p>
        </p:txBody>
      </p:sp>
    </p:spTree>
    <p:extLst>
      <p:ext uri="{BB962C8B-B14F-4D97-AF65-F5344CB8AC3E}">
        <p14:creationId xmlns:p14="http://schemas.microsoft.com/office/powerpoint/2010/main" val="27233505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240030"/>
            <a:ext cx="8661654" cy="466344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543050"/>
            <a:ext cx="0" cy="2057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7D9E939-A1ED-49A2-B286-92BF5B5C8686}"/>
              </a:ext>
            </a:extLst>
          </p:cNvPr>
          <p:cNvSpPr>
            <a:spLocks noGrp="1"/>
          </p:cNvSpPr>
          <p:nvPr>
            <p:ph type="title"/>
          </p:nvPr>
        </p:nvSpPr>
        <p:spPr>
          <a:xfrm>
            <a:off x="573039" y="1799727"/>
            <a:ext cx="2620771" cy="1544043"/>
          </a:xfrm>
        </p:spPr>
        <p:txBody>
          <a:bodyPr>
            <a:normAutofit/>
          </a:bodyPr>
          <a:lstStyle/>
          <a:p>
            <a:pPr algn="r"/>
            <a:r>
              <a:rPr lang="en-US" dirty="0">
                <a:solidFill>
                  <a:schemeClr val="accent1"/>
                </a:solidFill>
              </a:rPr>
              <a:t>Being more competitive - drilling down</a:t>
            </a:r>
          </a:p>
        </p:txBody>
      </p:sp>
      <p:sp>
        <p:nvSpPr>
          <p:cNvPr id="3" name="Text Placeholder 2">
            <a:extLst>
              <a:ext uri="{FF2B5EF4-FFF2-40B4-BE49-F238E27FC236}">
                <a16:creationId xmlns:a16="http://schemas.microsoft.com/office/drawing/2014/main" id="{ACC9131C-E695-48D4-95FF-694BC6B0DF0E}"/>
              </a:ext>
            </a:extLst>
          </p:cNvPr>
          <p:cNvSpPr>
            <a:spLocks noGrp="1"/>
          </p:cNvSpPr>
          <p:nvPr>
            <p:ph type="body" idx="1"/>
          </p:nvPr>
        </p:nvSpPr>
        <p:spPr>
          <a:xfrm>
            <a:off x="3732023" y="722907"/>
            <a:ext cx="4783327" cy="4134843"/>
          </a:xfrm>
        </p:spPr>
        <p:txBody>
          <a:bodyPr anchor="ctr">
            <a:normAutofit/>
          </a:bodyPr>
          <a:lstStyle/>
          <a:p>
            <a:pPr marL="285750" indent="-285750">
              <a:lnSpc>
                <a:spcPct val="90000"/>
              </a:lnSpc>
              <a:spcAft>
                <a:spcPts val="600"/>
              </a:spcAft>
              <a:buFont typeface="Arial" panose="020B0604020202020204" pitchFamily="34" charset="0"/>
              <a:buChar char="•"/>
            </a:pPr>
            <a:r>
              <a:rPr lang="en-US" sz="1600" dirty="0"/>
              <a:t>Whether MCI or Team Attribute-based – show the impact</a:t>
            </a:r>
          </a:p>
          <a:p>
            <a:pPr marL="285750" indent="-285750">
              <a:lnSpc>
                <a:spcPct val="90000"/>
              </a:lnSpc>
              <a:spcAft>
                <a:spcPts val="600"/>
              </a:spcAft>
              <a:buFont typeface="Arial" panose="020B0604020202020204" pitchFamily="34" charset="0"/>
              <a:buChar char="•"/>
            </a:pPr>
            <a:r>
              <a:rPr lang="en-US" sz="1600" dirty="0"/>
              <a:t>Document and describe preseason prep and postseason </a:t>
            </a:r>
          </a:p>
          <a:p>
            <a:pPr marL="285750" indent="-285750">
              <a:lnSpc>
                <a:spcPct val="90000"/>
              </a:lnSpc>
              <a:spcAft>
                <a:spcPts val="600"/>
              </a:spcAft>
              <a:buFont typeface="Arial" panose="020B0604020202020204" pitchFamily="34" charset="0"/>
              <a:buChar char="•"/>
            </a:pPr>
            <a:r>
              <a:rPr lang="en-US" sz="1600" dirty="0"/>
              <a:t>Describe game prep, techniques, and processes</a:t>
            </a:r>
          </a:p>
          <a:p>
            <a:pPr marL="285750" indent="-285750">
              <a:lnSpc>
                <a:spcPct val="90000"/>
              </a:lnSpc>
              <a:spcAft>
                <a:spcPts val="600"/>
              </a:spcAft>
              <a:buFont typeface="Arial" panose="020B0604020202020204" pitchFamily="34" charset="0"/>
              <a:buChar char="•"/>
            </a:pPr>
            <a:r>
              <a:rPr lang="en-US" sz="1600" dirty="0"/>
              <a:t>Show successes, overcoming failures, tackling challenges</a:t>
            </a:r>
          </a:p>
          <a:p>
            <a:pPr marL="285750" indent="-285750">
              <a:lnSpc>
                <a:spcPct val="90000"/>
              </a:lnSpc>
              <a:spcAft>
                <a:spcPts val="600"/>
              </a:spcAft>
              <a:buFont typeface="Arial" panose="020B0604020202020204" pitchFamily="34" charset="0"/>
              <a:buChar char="•"/>
            </a:pPr>
            <a:r>
              <a:rPr lang="en-US" sz="1600" dirty="0"/>
              <a:t>Your journey to this season</a:t>
            </a:r>
          </a:p>
          <a:p>
            <a:pPr marL="285750" indent="-285750">
              <a:lnSpc>
                <a:spcPct val="90000"/>
              </a:lnSpc>
              <a:spcAft>
                <a:spcPts val="600"/>
              </a:spcAft>
              <a:buFont typeface="Arial" panose="020B0604020202020204" pitchFamily="34" charset="0"/>
              <a:buChar char="•"/>
            </a:pPr>
            <a:r>
              <a:rPr lang="en-US" sz="1600" dirty="0"/>
              <a:t>Plans after this season</a:t>
            </a:r>
          </a:p>
          <a:p>
            <a:pPr marL="285750" indent="-285750">
              <a:lnSpc>
                <a:spcPct val="90000"/>
              </a:lnSpc>
              <a:spcAft>
                <a:spcPts val="600"/>
              </a:spcAft>
              <a:buFont typeface="Arial" panose="020B0604020202020204" pitchFamily="34" charset="0"/>
              <a:buChar char="•"/>
            </a:pPr>
            <a:r>
              <a:rPr lang="en-US" sz="1600" dirty="0"/>
              <a:t>Experiences with other teams</a:t>
            </a:r>
          </a:p>
          <a:p>
            <a:pPr marL="285750" indent="-285750">
              <a:lnSpc>
                <a:spcPct val="90000"/>
              </a:lnSpc>
              <a:spcAft>
                <a:spcPts val="600"/>
              </a:spcAft>
              <a:buFont typeface="Arial" panose="020B0604020202020204" pitchFamily="34" charset="0"/>
              <a:buChar char="•"/>
            </a:pPr>
            <a:r>
              <a:rPr lang="en-US" sz="1600" dirty="0"/>
              <a:t>Leave-behinds</a:t>
            </a:r>
          </a:p>
          <a:p>
            <a:pPr marL="285750" indent="-285750">
              <a:lnSpc>
                <a:spcPct val="90000"/>
              </a:lnSpc>
              <a:spcAft>
                <a:spcPts val="600"/>
              </a:spcAft>
              <a:buFont typeface="Arial" panose="020B0604020202020204" pitchFamily="34" charset="0"/>
              <a:buChar char="•"/>
            </a:pPr>
            <a:r>
              <a:rPr lang="en-US" sz="1600" dirty="0"/>
              <a:t>Talk about your role; talk about your mentor</a:t>
            </a:r>
          </a:p>
          <a:p>
            <a:pPr marL="285750" indent="-285750">
              <a:lnSpc>
                <a:spcPct val="90000"/>
              </a:lnSpc>
              <a:spcAft>
                <a:spcPts val="600"/>
              </a:spcAft>
              <a:buFont typeface="Arial" panose="020B0604020202020204" pitchFamily="34" charset="0"/>
              <a:buChar char="•"/>
            </a:pPr>
            <a:r>
              <a:rPr lang="en-US" sz="1600" dirty="0"/>
              <a:t>Judges are there to hear your stories – tell them</a:t>
            </a:r>
          </a:p>
        </p:txBody>
      </p:sp>
    </p:spTree>
    <p:extLst>
      <p:ext uri="{BB962C8B-B14F-4D97-AF65-F5344CB8AC3E}">
        <p14:creationId xmlns:p14="http://schemas.microsoft.com/office/powerpoint/2010/main" val="25231635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240030"/>
            <a:ext cx="8661654" cy="466344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543050"/>
            <a:ext cx="0" cy="2057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20C3F40-5CC6-4499-8DAA-37E81BA8CFB9}"/>
              </a:ext>
            </a:extLst>
          </p:cNvPr>
          <p:cNvSpPr>
            <a:spLocks noGrp="1"/>
          </p:cNvSpPr>
          <p:nvPr>
            <p:ph type="title"/>
          </p:nvPr>
        </p:nvSpPr>
        <p:spPr>
          <a:xfrm>
            <a:off x="712889" y="1676399"/>
            <a:ext cx="2620771" cy="1790700"/>
          </a:xfrm>
        </p:spPr>
        <p:txBody>
          <a:bodyPr>
            <a:normAutofit/>
          </a:bodyPr>
          <a:lstStyle/>
          <a:p>
            <a:pPr algn="r"/>
            <a:r>
              <a:rPr lang="en-US" dirty="0">
                <a:solidFill>
                  <a:schemeClr val="accent1"/>
                </a:solidFill>
              </a:rPr>
              <a:t>Why does it seem some teams win more than others?</a:t>
            </a:r>
          </a:p>
        </p:txBody>
      </p:sp>
      <p:sp>
        <p:nvSpPr>
          <p:cNvPr id="3" name="Text Placeholder 2">
            <a:extLst>
              <a:ext uri="{FF2B5EF4-FFF2-40B4-BE49-F238E27FC236}">
                <a16:creationId xmlns:a16="http://schemas.microsoft.com/office/drawing/2014/main" id="{1FA0317B-BFE9-43C9-A148-CD149F434EF5}"/>
              </a:ext>
            </a:extLst>
          </p:cNvPr>
          <p:cNvSpPr>
            <a:spLocks noGrp="1"/>
          </p:cNvSpPr>
          <p:nvPr>
            <p:ph type="body" idx="1"/>
          </p:nvPr>
        </p:nvSpPr>
        <p:spPr>
          <a:xfrm>
            <a:off x="3732023" y="722907"/>
            <a:ext cx="4783327" cy="3697685"/>
          </a:xfrm>
        </p:spPr>
        <p:txBody>
          <a:bodyPr anchor="ctr">
            <a:normAutofit/>
          </a:bodyPr>
          <a:lstStyle/>
          <a:p>
            <a:pPr marL="285750" indent="-285750">
              <a:spcAft>
                <a:spcPts val="600"/>
              </a:spcAft>
              <a:buFont typeface="Arial" panose="020B0604020202020204" pitchFamily="34" charset="0"/>
              <a:buChar char="•"/>
            </a:pPr>
            <a:r>
              <a:rPr lang="en-US" dirty="0"/>
              <a:t>Document their efforts and ensure continuity (and sustainability)</a:t>
            </a:r>
          </a:p>
          <a:p>
            <a:pPr marL="285750" indent="-285750">
              <a:spcAft>
                <a:spcPts val="600"/>
              </a:spcAft>
              <a:buFont typeface="Arial" panose="020B0604020202020204" pitchFamily="34" charset="0"/>
              <a:buChar char="•"/>
            </a:pPr>
            <a:r>
              <a:rPr lang="en-US" dirty="0"/>
              <a:t>A focus on continuous improvement</a:t>
            </a:r>
          </a:p>
          <a:p>
            <a:pPr marL="285750" indent="-285750">
              <a:spcAft>
                <a:spcPts val="600"/>
              </a:spcAft>
              <a:buFont typeface="Arial" panose="020B0604020202020204" pitchFamily="34" charset="0"/>
              <a:buChar char="•"/>
            </a:pPr>
            <a:r>
              <a:rPr lang="en-US" dirty="0"/>
              <a:t>More than build season-only</a:t>
            </a:r>
          </a:p>
          <a:p>
            <a:pPr marL="285750" indent="-285750">
              <a:spcAft>
                <a:spcPts val="600"/>
              </a:spcAft>
              <a:buFont typeface="Arial" panose="020B0604020202020204" pitchFamily="34" charset="0"/>
              <a:buChar char="•"/>
            </a:pPr>
            <a:r>
              <a:rPr lang="en-US" dirty="0"/>
              <a:t>Mission of FIRST is instilled in them</a:t>
            </a:r>
          </a:p>
          <a:p>
            <a:pPr marL="285750" indent="-285750">
              <a:spcAft>
                <a:spcPts val="600"/>
              </a:spcAft>
              <a:buFont typeface="Arial" panose="020B0604020202020204" pitchFamily="34" charset="0"/>
              <a:buChar char="•"/>
            </a:pPr>
            <a:r>
              <a:rPr lang="en-US" dirty="0"/>
              <a:t>Gracious Professionalism radiates from their pores</a:t>
            </a:r>
          </a:p>
          <a:p>
            <a:pPr marL="285750" indent="-285750">
              <a:spcAft>
                <a:spcPts val="600"/>
              </a:spcAft>
              <a:buFont typeface="Arial" panose="020B0604020202020204" pitchFamily="34" charset="0"/>
              <a:buChar char="•"/>
            </a:pPr>
            <a:r>
              <a:rPr lang="en-US" dirty="0"/>
              <a:t>They plan, they execute, they communicate</a:t>
            </a:r>
          </a:p>
          <a:p>
            <a:pPr marL="285750" indent="-285750">
              <a:spcAft>
                <a:spcPts val="600"/>
              </a:spcAft>
              <a:buFont typeface="Arial" panose="020B0604020202020204" pitchFamily="34" charset="0"/>
              <a:buChar char="•"/>
            </a:pPr>
            <a:r>
              <a:rPr lang="en-US" dirty="0"/>
              <a:t>They know their Team’s story and tell it with enthusiasm</a:t>
            </a:r>
          </a:p>
        </p:txBody>
      </p:sp>
      <p:sp>
        <p:nvSpPr>
          <p:cNvPr id="6" name="TextBox 5">
            <a:extLst>
              <a:ext uri="{FF2B5EF4-FFF2-40B4-BE49-F238E27FC236}">
                <a16:creationId xmlns:a16="http://schemas.microsoft.com/office/drawing/2014/main" id="{C1E712D8-A252-4B3C-A82E-FBA7CEB6A5C5}"/>
              </a:ext>
            </a:extLst>
          </p:cNvPr>
          <p:cNvSpPr txBox="1"/>
          <p:nvPr/>
        </p:nvSpPr>
        <p:spPr>
          <a:xfrm>
            <a:off x="762721" y="725352"/>
            <a:ext cx="1914948" cy="369332"/>
          </a:xfrm>
          <a:prstGeom prst="rect">
            <a:avLst/>
          </a:prstGeom>
          <a:noFill/>
        </p:spPr>
        <p:txBody>
          <a:bodyPr wrap="none" rtlCol="0">
            <a:spAutoFit/>
          </a:bodyPr>
          <a:lstStyle/>
          <a:p>
            <a:r>
              <a:rPr lang="en-US" dirty="0"/>
              <a:t>Common question</a:t>
            </a:r>
          </a:p>
        </p:txBody>
      </p:sp>
    </p:spTree>
    <p:extLst>
      <p:ext uri="{BB962C8B-B14F-4D97-AF65-F5344CB8AC3E}">
        <p14:creationId xmlns:p14="http://schemas.microsoft.com/office/powerpoint/2010/main" val="34703291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240030"/>
            <a:ext cx="8661654" cy="466344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5E9B617-A402-44D3-9F1D-B229FE0771B7}"/>
              </a:ext>
            </a:extLst>
          </p:cNvPr>
          <p:cNvSpPr>
            <a:spLocks noGrp="1"/>
          </p:cNvSpPr>
          <p:nvPr>
            <p:ph type="title"/>
          </p:nvPr>
        </p:nvSpPr>
        <p:spPr>
          <a:xfrm>
            <a:off x="504371" y="285750"/>
            <a:ext cx="7886700" cy="994173"/>
          </a:xfrm>
        </p:spPr>
        <p:txBody>
          <a:bodyPr>
            <a:normAutofit/>
          </a:bodyPr>
          <a:lstStyle/>
          <a:p>
            <a:r>
              <a:rPr lang="en-US" dirty="0"/>
              <a:t>Good references</a:t>
            </a:r>
          </a:p>
        </p:txBody>
      </p:sp>
      <p:graphicFrame>
        <p:nvGraphicFramePr>
          <p:cNvPr id="4" name="Table 3">
            <a:extLst>
              <a:ext uri="{FF2B5EF4-FFF2-40B4-BE49-F238E27FC236}">
                <a16:creationId xmlns:a16="http://schemas.microsoft.com/office/drawing/2014/main" id="{E3516FE9-A572-4CEE-9F0A-8122726D303E}"/>
              </a:ext>
            </a:extLst>
          </p:cNvPr>
          <p:cNvGraphicFramePr>
            <a:graphicFrameLocks noGrp="1"/>
          </p:cNvGraphicFramePr>
          <p:nvPr>
            <p:extLst>
              <p:ext uri="{D42A27DB-BD31-4B8C-83A1-F6EECF244321}">
                <p14:modId xmlns:p14="http://schemas.microsoft.com/office/powerpoint/2010/main" val="3035537885"/>
              </p:ext>
            </p:extLst>
          </p:nvPr>
        </p:nvGraphicFramePr>
        <p:xfrm>
          <a:off x="270202" y="782836"/>
          <a:ext cx="8497920" cy="3975768"/>
        </p:xfrm>
        <a:graphic>
          <a:graphicData uri="http://schemas.openxmlformats.org/drawingml/2006/table">
            <a:tbl>
              <a:tblPr bandRow="1">
                <a:tableStyleId>{0505E3EF-67EA-436B-97B2-0124C06EBD24}</a:tableStyleId>
              </a:tblPr>
              <a:tblGrid>
                <a:gridCol w="3942845">
                  <a:extLst>
                    <a:ext uri="{9D8B030D-6E8A-4147-A177-3AD203B41FA5}">
                      <a16:colId xmlns:a16="http://schemas.microsoft.com/office/drawing/2014/main" val="3166789116"/>
                    </a:ext>
                  </a:extLst>
                </a:gridCol>
                <a:gridCol w="4555075">
                  <a:extLst>
                    <a:ext uri="{9D8B030D-6E8A-4147-A177-3AD203B41FA5}">
                      <a16:colId xmlns:a16="http://schemas.microsoft.com/office/drawing/2014/main" val="13044398"/>
                    </a:ext>
                  </a:extLst>
                </a:gridCol>
              </a:tblGrid>
              <a:tr h="437049">
                <a:tc>
                  <a:txBody>
                    <a:bodyPr/>
                    <a:lstStyle/>
                    <a:p>
                      <a:pPr algn="r"/>
                      <a:r>
                        <a:rPr lang="en-US" dirty="0"/>
                        <a:t>FIRST’s Team Attributes Descriptions</a:t>
                      </a:r>
                    </a:p>
                  </a:txBody>
                  <a:tcPr anchor="ct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b="0" dirty="0">
                          <a:hlinkClick r:id="rId3"/>
                        </a:rPr>
                        <a:t>https://www.firstinspires.org/resource-library/frc/awards-based-on-team-attributes</a:t>
                      </a:r>
                      <a:endParaRPr lang="en-US" sz="1200" b="0" dirty="0"/>
                    </a:p>
                  </a:txBody>
                  <a:tcPr anchor="ctr"/>
                </a:tc>
                <a:extLst>
                  <a:ext uri="{0D108BD9-81ED-4DB2-BD59-A6C34878D82A}">
                    <a16:rowId xmlns:a16="http://schemas.microsoft.com/office/drawing/2014/main" val="515997944"/>
                  </a:ext>
                </a:extLst>
              </a:tr>
              <a:tr h="437049">
                <a:tc>
                  <a:txBody>
                    <a:bodyPr/>
                    <a:lstStyle/>
                    <a:p>
                      <a:pPr algn="r"/>
                      <a:r>
                        <a:rPr lang="en-US" dirty="0"/>
                        <a:t>FIRST’s Machine Descriptions</a:t>
                      </a:r>
                    </a:p>
                  </a:txBody>
                  <a:tcPr anchor="ct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dirty="0">
                          <a:hlinkClick r:id="rId4"/>
                        </a:rPr>
                        <a:t>https://www.firstinspires.org/resource-library/frc/awards-based-on-machine</a:t>
                      </a:r>
                      <a:endParaRPr lang="en-US" sz="1200" dirty="0"/>
                    </a:p>
                  </a:txBody>
                  <a:tcPr anchor="ctr"/>
                </a:tc>
                <a:extLst>
                  <a:ext uri="{0D108BD9-81ED-4DB2-BD59-A6C34878D82A}">
                    <a16:rowId xmlns:a16="http://schemas.microsoft.com/office/drawing/2014/main" val="676117709"/>
                  </a:ext>
                </a:extLst>
              </a:tr>
              <a:tr h="437049">
                <a:tc>
                  <a:txBody>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n-US" dirty="0"/>
                        <a:t>FIRST’s Team Creativity and Innovation Descriptions</a:t>
                      </a:r>
                    </a:p>
                  </a:txBody>
                  <a:tcPr anchor="ctr"/>
                </a:tc>
                <a:tc>
                  <a:txBody>
                    <a:bodyPr/>
                    <a:lstStyle/>
                    <a:p>
                      <a:r>
                        <a:rPr lang="en-US" sz="1200" dirty="0">
                          <a:hlinkClick r:id="rId5"/>
                        </a:rPr>
                        <a:t>https://www.firstinspires.org/resource-library/frc/awards-based-on-creativity-innovation</a:t>
                      </a:r>
                      <a:endParaRPr lang="en-US" sz="1200" dirty="0"/>
                    </a:p>
                  </a:txBody>
                  <a:tcPr anchor="ctr"/>
                </a:tc>
                <a:extLst>
                  <a:ext uri="{0D108BD9-81ED-4DB2-BD59-A6C34878D82A}">
                    <a16:rowId xmlns:a16="http://schemas.microsoft.com/office/drawing/2014/main" val="3960413618"/>
                  </a:ext>
                </a:extLst>
              </a:tr>
              <a:tr h="437049">
                <a:tc>
                  <a:txBody>
                    <a:bodyPr/>
                    <a:lstStyle/>
                    <a:p>
                      <a:pPr algn="r"/>
                      <a:r>
                        <a:rPr lang="en-US" dirty="0"/>
                        <a:t>FIRST’s Submitted Awards descriptions</a:t>
                      </a:r>
                    </a:p>
                  </a:txBody>
                  <a:tcPr anchor="ct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dirty="0">
                          <a:hlinkClick r:id="rId6"/>
                        </a:rPr>
                        <a:t>https://www.firstinspires.org/resource-library/frc/submitted-awards</a:t>
                      </a:r>
                      <a:endParaRPr lang="en-US" sz="1200" dirty="0"/>
                    </a:p>
                    <a:p>
                      <a:endParaRPr lang="en-US" sz="1200" dirty="0"/>
                    </a:p>
                  </a:txBody>
                  <a:tcPr anchor="ctr"/>
                </a:tc>
                <a:extLst>
                  <a:ext uri="{0D108BD9-81ED-4DB2-BD59-A6C34878D82A}">
                    <a16:rowId xmlns:a16="http://schemas.microsoft.com/office/drawing/2014/main" val="3536171414"/>
                  </a:ext>
                </a:extLst>
              </a:tr>
              <a:tr h="433404">
                <a:tc>
                  <a:txBody>
                    <a:bodyPr/>
                    <a:lstStyle/>
                    <a:p>
                      <a:pPr algn="r"/>
                      <a:r>
                        <a:rPr lang="en-US" dirty="0"/>
                        <a:t>FIRST’s Resource Library</a:t>
                      </a:r>
                    </a:p>
                  </a:txBody>
                  <a:tcPr anchor="ct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dirty="0">
                          <a:hlinkClick r:id="rId7"/>
                        </a:rPr>
                        <a:t>https://www.firstinspires.org/resource-library</a:t>
                      </a:r>
                      <a:endParaRPr lang="en-US" sz="1200" dirty="0"/>
                    </a:p>
                  </a:txBody>
                  <a:tcPr anchor="ctr"/>
                </a:tc>
                <a:extLst>
                  <a:ext uri="{0D108BD9-81ED-4DB2-BD59-A6C34878D82A}">
                    <a16:rowId xmlns:a16="http://schemas.microsoft.com/office/drawing/2014/main" val="482480391"/>
                  </a:ext>
                </a:extLst>
              </a:tr>
              <a:tr h="433404">
                <a:tc>
                  <a:txBody>
                    <a:bodyPr/>
                    <a:lstStyle/>
                    <a:p>
                      <a:pPr algn="r"/>
                      <a:r>
                        <a:rPr lang="en-US" dirty="0"/>
                        <a:t>FIRST’s General FRC Awards Page</a:t>
                      </a:r>
                    </a:p>
                  </a:txBody>
                  <a:tcPr anchor="ct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dirty="0">
                          <a:hlinkClick r:id="rId8"/>
                        </a:rPr>
                        <a:t>https://www.firstinspires.org/robotics/frc/awards</a:t>
                      </a:r>
                      <a:endParaRPr lang="en-US" sz="1200" dirty="0"/>
                    </a:p>
                  </a:txBody>
                  <a:tcPr anchor="ctr"/>
                </a:tc>
                <a:extLst>
                  <a:ext uri="{0D108BD9-81ED-4DB2-BD59-A6C34878D82A}">
                    <a16:rowId xmlns:a16="http://schemas.microsoft.com/office/drawing/2014/main" val="2380941535"/>
                  </a:ext>
                </a:extLst>
              </a:tr>
              <a:tr h="435826">
                <a:tc>
                  <a:txBody>
                    <a:bodyPr/>
                    <a:lstStyle/>
                    <a:p>
                      <a:pPr algn="r"/>
                      <a:r>
                        <a:rPr lang="en-US" dirty="0"/>
                        <a:t>Kristine Atiyeh’s PowerPoint</a:t>
                      </a:r>
                    </a:p>
                  </a:txBody>
                  <a:tcPr anchor="ct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dirty="0">
                          <a:hlinkClick r:id="rId9"/>
                        </a:rPr>
                        <a:t>https://docs.google.com/presentation/d/1OJvExkFbnoZd-</a:t>
                      </a:r>
                      <a:r>
                        <a:rPr lang="en-US" sz="1200" i="1" dirty="0">
                          <a:hlinkClick r:id="rId9"/>
                        </a:rPr>
                        <a:t>SX30</a:t>
                      </a:r>
                      <a:r>
                        <a:rPr lang="en-US" sz="1200" dirty="0">
                          <a:hlinkClick r:id="rId9"/>
                        </a:rPr>
                        <a:t>fqzx9y98eJhdSh3heIJXwwIxqI/</a:t>
                      </a:r>
                      <a:endParaRPr lang="en-US" sz="1200" dirty="0"/>
                    </a:p>
                  </a:txBody>
                  <a:tcPr anchor="ctr"/>
                </a:tc>
                <a:extLst>
                  <a:ext uri="{0D108BD9-81ED-4DB2-BD59-A6C34878D82A}">
                    <a16:rowId xmlns:a16="http://schemas.microsoft.com/office/drawing/2014/main" val="1419520072"/>
                  </a:ext>
                </a:extLst>
              </a:tr>
              <a:tr h="606766">
                <a:tc>
                  <a:txBody>
                    <a:bodyPr/>
                    <a:lstStyle/>
                    <a:p>
                      <a:pPr algn="r"/>
                      <a:r>
                        <a:rPr lang="en-US" dirty="0"/>
                        <a:t>FIRST’s 2018 Complete Awards Chart</a:t>
                      </a:r>
                    </a:p>
                  </a:txBody>
                  <a:tcPr anchor="ct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dirty="0">
                          <a:hlinkClick r:id="rId10"/>
                        </a:rPr>
                        <a:t>https://www.firstinspires.org/sites/default/files/uploads/resource_library/frc/game-and-season-info/awards/2018/2018-complete-awards-chart.pdf</a:t>
                      </a:r>
                      <a:endParaRPr lang="en-US" sz="1200" dirty="0"/>
                    </a:p>
                  </a:txBody>
                  <a:tcPr anchor="ctr"/>
                </a:tc>
                <a:extLst>
                  <a:ext uri="{0D108BD9-81ED-4DB2-BD59-A6C34878D82A}">
                    <a16:rowId xmlns:a16="http://schemas.microsoft.com/office/drawing/2014/main" val="3684906249"/>
                  </a:ext>
                </a:extLst>
              </a:tr>
            </a:tbl>
          </a:graphicData>
        </a:graphic>
      </p:graphicFrame>
    </p:spTree>
    <p:extLst>
      <p:ext uri="{BB962C8B-B14F-4D97-AF65-F5344CB8AC3E}">
        <p14:creationId xmlns:p14="http://schemas.microsoft.com/office/powerpoint/2010/main" val="3052691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F179716-E391-403B-AB32-0259EBE6EF5F}"/>
              </a:ext>
            </a:extLst>
          </p:cNvPr>
          <p:cNvPicPr>
            <a:picLocks noChangeAspect="1"/>
          </p:cNvPicPr>
          <p:nvPr/>
        </p:nvPicPr>
        <p:blipFill rotWithShape="1">
          <a:blip r:embed="rId3"/>
          <a:srcRect l="7619" r="6603" b="-1"/>
          <a:stretch/>
        </p:blipFill>
        <p:spPr>
          <a:xfrm>
            <a:off x="0" y="-8566"/>
            <a:ext cx="9143979" cy="5143490"/>
          </a:xfrm>
          <a:prstGeom prst="rect">
            <a:avLst/>
          </a:prstGeom>
        </p:spPr>
      </p:pic>
      <p:sp>
        <p:nvSpPr>
          <p:cNvPr id="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748631"/>
            <a:ext cx="4512879" cy="4394869"/>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dirty="0"/>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15288" y="2502854"/>
            <a:ext cx="701565"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BCC47DB-D591-4CC0-83BB-89E9FA3BE092}"/>
              </a:ext>
            </a:extLst>
          </p:cNvPr>
          <p:cNvSpPr>
            <a:spLocks noGrp="1"/>
          </p:cNvSpPr>
          <p:nvPr>
            <p:ph type="title"/>
          </p:nvPr>
        </p:nvSpPr>
        <p:spPr>
          <a:xfrm>
            <a:off x="532086" y="1435462"/>
            <a:ext cx="3153102" cy="1007066"/>
          </a:xfrm>
        </p:spPr>
        <p:txBody>
          <a:bodyPr>
            <a:normAutofit/>
          </a:bodyPr>
          <a:lstStyle/>
          <a:p>
            <a:pPr algn="ctr"/>
            <a:r>
              <a:rPr lang="en-US" sz="2700" dirty="0"/>
              <a:t>For today:</a:t>
            </a:r>
          </a:p>
        </p:txBody>
      </p:sp>
      <p:sp>
        <p:nvSpPr>
          <p:cNvPr id="3" name="Text Placeholder 2">
            <a:extLst>
              <a:ext uri="{FF2B5EF4-FFF2-40B4-BE49-F238E27FC236}">
                <a16:creationId xmlns:a16="http://schemas.microsoft.com/office/drawing/2014/main" id="{91708682-6C88-4D52-B840-4218671ADD6E}"/>
              </a:ext>
            </a:extLst>
          </p:cNvPr>
          <p:cNvSpPr>
            <a:spLocks noGrp="1"/>
          </p:cNvSpPr>
          <p:nvPr>
            <p:ph type="body" idx="1"/>
          </p:nvPr>
        </p:nvSpPr>
        <p:spPr>
          <a:xfrm>
            <a:off x="243707" y="2563179"/>
            <a:ext cx="4025463" cy="1964880"/>
          </a:xfrm>
        </p:spPr>
        <p:txBody>
          <a:bodyPr anchor="ctr">
            <a:normAutofit/>
          </a:bodyPr>
          <a:lstStyle/>
          <a:p>
            <a:pPr>
              <a:spcAft>
                <a:spcPts val="600"/>
              </a:spcAft>
            </a:pPr>
            <a:r>
              <a:rPr lang="en-US" sz="1600" dirty="0"/>
              <a:t>Why awards</a:t>
            </a:r>
          </a:p>
          <a:p>
            <a:pPr>
              <a:spcAft>
                <a:spcPts val="600"/>
              </a:spcAft>
            </a:pPr>
            <a:r>
              <a:rPr lang="en-US" sz="1600" dirty="0"/>
              <a:t>What awards</a:t>
            </a:r>
          </a:p>
          <a:p>
            <a:pPr>
              <a:spcAft>
                <a:spcPts val="600"/>
              </a:spcAft>
            </a:pPr>
            <a:r>
              <a:rPr lang="en-US" sz="1600" dirty="0"/>
              <a:t>Who/where are the judges</a:t>
            </a:r>
          </a:p>
          <a:p>
            <a:pPr>
              <a:spcAft>
                <a:spcPts val="600"/>
              </a:spcAft>
            </a:pPr>
            <a:r>
              <a:rPr lang="en-US" sz="1600" dirty="0"/>
              <a:t>How to “Don’t Go Home Empty-Handed”</a:t>
            </a:r>
          </a:p>
          <a:p>
            <a:pPr>
              <a:spcAft>
                <a:spcPts val="600"/>
              </a:spcAft>
            </a:pPr>
            <a:endParaRPr lang="en-US" sz="1600" dirty="0"/>
          </a:p>
        </p:txBody>
      </p:sp>
    </p:spTree>
    <p:extLst>
      <p:ext uri="{BB962C8B-B14F-4D97-AF65-F5344CB8AC3E}">
        <p14:creationId xmlns:p14="http://schemas.microsoft.com/office/powerpoint/2010/main" val="1619656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3429000"/>
            <a:ext cx="5293730" cy="1473199"/>
          </a:xfrm>
          <a:prstGeom prst="rect">
            <a:avLst/>
          </a:prstGeom>
          <a:solidFill>
            <a:srgbClr val="5D3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descr="A group of people around each other&#10;&#10;Description generated with high confidence">
            <a:extLst>
              <a:ext uri="{FF2B5EF4-FFF2-40B4-BE49-F238E27FC236}">
                <a16:creationId xmlns:a16="http://schemas.microsoft.com/office/drawing/2014/main" id="{E1E1654D-C4B1-4276-8B01-57AF43636B67}"/>
              </a:ext>
            </a:extLst>
          </p:cNvPr>
          <p:cNvPicPr>
            <a:picLocks noChangeAspect="1"/>
          </p:cNvPicPr>
          <p:nvPr/>
        </p:nvPicPr>
        <p:blipFill rotWithShape="1">
          <a:blip r:embed="rId3"/>
          <a:srcRect r="-2" b="7994"/>
          <a:stretch/>
        </p:blipFill>
        <p:spPr>
          <a:xfrm>
            <a:off x="245660" y="241299"/>
            <a:ext cx="5293729" cy="3080544"/>
          </a:xfrm>
          <a:prstGeom prst="rect">
            <a:avLst/>
          </a:prstGeom>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241299"/>
            <a:ext cx="3251710" cy="46609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BD45516-2D06-4D35-AB73-E7F04524E3E9}"/>
              </a:ext>
            </a:extLst>
          </p:cNvPr>
          <p:cNvSpPr>
            <a:spLocks noGrp="1"/>
          </p:cNvSpPr>
          <p:nvPr>
            <p:ph type="title"/>
          </p:nvPr>
        </p:nvSpPr>
        <p:spPr>
          <a:xfrm>
            <a:off x="393192" y="3575304"/>
            <a:ext cx="4945641" cy="1218907"/>
          </a:xfrm>
        </p:spPr>
        <p:txBody>
          <a:bodyPr>
            <a:normAutofit/>
          </a:bodyPr>
          <a:lstStyle/>
          <a:p>
            <a:pPr algn="r"/>
            <a:r>
              <a:rPr lang="en-US" dirty="0">
                <a:solidFill>
                  <a:srgbClr val="FFFFFF"/>
                </a:solidFill>
              </a:rPr>
              <a:t>Why awards</a:t>
            </a:r>
          </a:p>
        </p:txBody>
      </p:sp>
      <p:sp>
        <p:nvSpPr>
          <p:cNvPr id="3" name="Text Placeholder 2">
            <a:extLst>
              <a:ext uri="{FF2B5EF4-FFF2-40B4-BE49-F238E27FC236}">
                <a16:creationId xmlns:a16="http://schemas.microsoft.com/office/drawing/2014/main" id="{BC6D023A-63A3-4B41-9FE6-1F4EA0A8AA48}"/>
              </a:ext>
            </a:extLst>
          </p:cNvPr>
          <p:cNvSpPr>
            <a:spLocks noGrp="1"/>
          </p:cNvSpPr>
          <p:nvPr>
            <p:ph type="body" idx="1"/>
          </p:nvPr>
        </p:nvSpPr>
        <p:spPr>
          <a:xfrm>
            <a:off x="6021989" y="688293"/>
            <a:ext cx="2568554" cy="3639272"/>
          </a:xfrm>
        </p:spPr>
        <p:txBody>
          <a:bodyPr anchor="ctr">
            <a:normAutofit/>
          </a:bodyPr>
          <a:lstStyle/>
          <a:p>
            <a:endParaRPr lang="en-US" sz="1600" dirty="0">
              <a:solidFill>
                <a:schemeClr val="bg1">
                  <a:lumMod val="85000"/>
                </a:schemeClr>
              </a:solidFill>
            </a:endParaRPr>
          </a:p>
          <a:p>
            <a:r>
              <a:rPr lang="en-US" sz="1600" dirty="0">
                <a:solidFill>
                  <a:schemeClr val="bg1">
                    <a:lumMod val="85000"/>
                  </a:schemeClr>
                </a:solidFill>
              </a:rPr>
              <a:t>This isn’t a Robot</a:t>
            </a:r>
          </a:p>
          <a:p>
            <a:endParaRPr lang="en-US" sz="1600" dirty="0">
              <a:solidFill>
                <a:schemeClr val="bg1">
                  <a:lumMod val="85000"/>
                </a:schemeClr>
              </a:solidFill>
            </a:endParaRPr>
          </a:p>
          <a:p>
            <a:r>
              <a:rPr lang="en-US" sz="1600" dirty="0">
                <a:solidFill>
                  <a:schemeClr val="bg1">
                    <a:lumMod val="85000"/>
                  </a:schemeClr>
                </a:solidFill>
              </a:rPr>
              <a:t>“… it is a machine to build the people who will change the world.”</a:t>
            </a:r>
          </a:p>
          <a:p>
            <a:endParaRPr lang="en-US" sz="1500" dirty="0">
              <a:solidFill>
                <a:srgbClr val="FFFFFF"/>
              </a:solidFill>
            </a:endParaRPr>
          </a:p>
        </p:txBody>
      </p:sp>
    </p:spTree>
    <p:extLst>
      <p:ext uri="{BB962C8B-B14F-4D97-AF65-F5344CB8AC3E}">
        <p14:creationId xmlns:p14="http://schemas.microsoft.com/office/powerpoint/2010/main" val="714175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240030"/>
            <a:ext cx="8661654" cy="466344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543050"/>
            <a:ext cx="0" cy="2057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4190599-3C9C-439D-91C5-8B13DF52B4E3}"/>
              </a:ext>
            </a:extLst>
          </p:cNvPr>
          <p:cNvSpPr>
            <a:spLocks noGrp="1"/>
          </p:cNvSpPr>
          <p:nvPr>
            <p:ph type="title"/>
          </p:nvPr>
        </p:nvSpPr>
        <p:spPr>
          <a:xfrm>
            <a:off x="628650" y="2363192"/>
            <a:ext cx="2620771" cy="2057400"/>
          </a:xfrm>
        </p:spPr>
        <p:txBody>
          <a:bodyPr>
            <a:normAutofit/>
          </a:bodyPr>
          <a:lstStyle/>
          <a:p>
            <a:pPr algn="r"/>
            <a:r>
              <a:rPr lang="en-US" dirty="0">
                <a:solidFill>
                  <a:schemeClr val="accent1"/>
                </a:solidFill>
              </a:rPr>
              <a:t>Why Awards?</a:t>
            </a:r>
          </a:p>
        </p:txBody>
      </p:sp>
      <p:sp>
        <p:nvSpPr>
          <p:cNvPr id="3" name="Text Placeholder 2">
            <a:extLst>
              <a:ext uri="{FF2B5EF4-FFF2-40B4-BE49-F238E27FC236}">
                <a16:creationId xmlns:a16="http://schemas.microsoft.com/office/drawing/2014/main" id="{948429CA-7EB2-4279-A89A-F298CF45B7B2}"/>
              </a:ext>
            </a:extLst>
          </p:cNvPr>
          <p:cNvSpPr>
            <a:spLocks noGrp="1"/>
          </p:cNvSpPr>
          <p:nvPr>
            <p:ph type="body" idx="1"/>
          </p:nvPr>
        </p:nvSpPr>
        <p:spPr>
          <a:xfrm>
            <a:off x="3636898" y="819150"/>
            <a:ext cx="5126100" cy="3733800"/>
          </a:xfrm>
        </p:spPr>
        <p:txBody>
          <a:bodyPr anchor="ctr">
            <a:normAutofit/>
          </a:bodyPr>
          <a:lstStyle/>
          <a:p>
            <a:pPr marL="285750" indent="-285750">
              <a:lnSpc>
                <a:spcPct val="90000"/>
              </a:lnSpc>
              <a:spcAft>
                <a:spcPts val="600"/>
              </a:spcAft>
              <a:buFont typeface="Arial" panose="020B0604020202020204" pitchFamily="34" charset="0"/>
              <a:buChar char="•"/>
            </a:pPr>
            <a:r>
              <a:rPr lang="en-US" sz="1700" dirty="0"/>
              <a:t>Reinforce the goals of FIRST (aligned)</a:t>
            </a:r>
          </a:p>
          <a:p>
            <a:pPr marL="285750" indent="-285750">
              <a:lnSpc>
                <a:spcPct val="90000"/>
              </a:lnSpc>
              <a:spcAft>
                <a:spcPts val="600"/>
              </a:spcAft>
              <a:buFont typeface="Arial" panose="020B0604020202020204" pitchFamily="34" charset="0"/>
              <a:buChar char="•"/>
            </a:pPr>
            <a:r>
              <a:rPr lang="en-US" sz="1700" dirty="0"/>
              <a:t>FIRST – Inspiration and Recognition</a:t>
            </a:r>
          </a:p>
          <a:p>
            <a:pPr marL="285750" indent="-285750">
              <a:lnSpc>
                <a:spcPct val="90000"/>
              </a:lnSpc>
              <a:spcAft>
                <a:spcPts val="600"/>
              </a:spcAft>
              <a:buFont typeface="Arial" panose="020B0604020202020204" pitchFamily="34" charset="0"/>
              <a:buChar char="•"/>
            </a:pPr>
            <a:r>
              <a:rPr lang="en-US" sz="1700" dirty="0"/>
              <a:t>Inspires confidence and motivates</a:t>
            </a:r>
          </a:p>
          <a:p>
            <a:pPr marL="285750" indent="-285750">
              <a:lnSpc>
                <a:spcPct val="90000"/>
              </a:lnSpc>
              <a:spcAft>
                <a:spcPts val="600"/>
              </a:spcAft>
              <a:buFont typeface="Arial" panose="020B0604020202020204" pitchFamily="34" charset="0"/>
              <a:buChar char="•"/>
            </a:pPr>
            <a:r>
              <a:rPr lang="en-US" sz="1700" dirty="0"/>
              <a:t>Success builds reputation</a:t>
            </a:r>
          </a:p>
          <a:p>
            <a:pPr marL="285750" indent="-285750">
              <a:lnSpc>
                <a:spcPct val="90000"/>
              </a:lnSpc>
              <a:spcAft>
                <a:spcPts val="600"/>
              </a:spcAft>
              <a:buFont typeface="Arial" panose="020B0604020202020204" pitchFamily="34" charset="0"/>
              <a:buChar char="•"/>
            </a:pPr>
            <a:r>
              <a:rPr lang="en-US" sz="1700" dirty="0"/>
              <a:t>Nice additions to students’ resumes</a:t>
            </a:r>
          </a:p>
          <a:p>
            <a:pPr marL="285750" indent="-285750">
              <a:lnSpc>
                <a:spcPct val="90000"/>
              </a:lnSpc>
              <a:spcAft>
                <a:spcPts val="600"/>
              </a:spcAft>
              <a:buFont typeface="Arial" panose="020B0604020202020204" pitchFamily="34" charset="0"/>
              <a:buChar char="•"/>
            </a:pPr>
            <a:r>
              <a:rPr lang="en-US" sz="1700" dirty="0"/>
              <a:t>Can advance you forward to District Championships on to Worlds</a:t>
            </a:r>
          </a:p>
          <a:p>
            <a:pPr marL="285750" indent="-285750">
              <a:lnSpc>
                <a:spcPct val="90000"/>
              </a:lnSpc>
              <a:spcAft>
                <a:spcPts val="600"/>
              </a:spcAft>
              <a:buFont typeface="Arial" panose="020B0604020202020204" pitchFamily="34" charset="0"/>
              <a:buChar char="•"/>
            </a:pPr>
            <a:r>
              <a:rPr lang="en-US" sz="1700" dirty="0"/>
              <a:t>It builds networks</a:t>
            </a:r>
          </a:p>
          <a:p>
            <a:pPr marL="285750" indent="-285750">
              <a:lnSpc>
                <a:spcPct val="90000"/>
              </a:lnSpc>
              <a:spcAft>
                <a:spcPts val="600"/>
              </a:spcAft>
              <a:buFont typeface="Arial" panose="020B0604020202020204" pitchFamily="34" charset="0"/>
              <a:buChar char="•"/>
            </a:pPr>
            <a:r>
              <a:rPr lang="en-US" sz="1700" dirty="0"/>
              <a:t>It provides opportunities for engaging with community, community leaders </a:t>
            </a:r>
          </a:p>
          <a:p>
            <a:pPr marL="285750" indent="-285750">
              <a:lnSpc>
                <a:spcPct val="90000"/>
              </a:lnSpc>
              <a:spcAft>
                <a:spcPts val="600"/>
              </a:spcAft>
              <a:buFont typeface="Arial" panose="020B0604020202020204" pitchFamily="34" charset="0"/>
              <a:buChar char="•"/>
            </a:pPr>
            <a:r>
              <a:rPr lang="en-US" sz="1700" dirty="0"/>
              <a:t>Provides organizational structure and focus</a:t>
            </a:r>
          </a:p>
        </p:txBody>
      </p:sp>
    </p:spTree>
    <p:extLst>
      <p:ext uri="{BB962C8B-B14F-4D97-AF65-F5344CB8AC3E}">
        <p14:creationId xmlns:p14="http://schemas.microsoft.com/office/powerpoint/2010/main" val="1703391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7E906D-CE5E-4464-A380-7C4C0DD3AA8A}"/>
              </a:ext>
            </a:extLst>
          </p:cNvPr>
          <p:cNvPicPr>
            <a:picLocks noChangeAspect="1"/>
          </p:cNvPicPr>
          <p:nvPr/>
        </p:nvPicPr>
        <p:blipFill rotWithShape="1">
          <a:blip r:embed="rId3">
            <a:extLst/>
          </a:blip>
          <a:srcRect r="14222" b="-1"/>
          <a:stretch/>
        </p:blipFill>
        <p:spPr>
          <a:xfrm>
            <a:off x="20" y="10"/>
            <a:ext cx="9143979" cy="5143490"/>
          </a:xfrm>
          <a:prstGeom prst="rect">
            <a:avLst/>
          </a:prstGeom>
        </p:spPr>
      </p:pic>
      <p:sp>
        <p:nvSpPr>
          <p:cNvPr id="21" name="Rectangle 20">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240882"/>
            <a:ext cx="3249230" cy="4422557"/>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BD45516-2D06-4D35-AB73-E7F04524E3E9}"/>
              </a:ext>
            </a:extLst>
          </p:cNvPr>
          <p:cNvSpPr>
            <a:spLocks noGrp="1"/>
          </p:cNvSpPr>
          <p:nvPr>
            <p:ph type="title"/>
          </p:nvPr>
        </p:nvSpPr>
        <p:spPr>
          <a:xfrm>
            <a:off x="467563" y="1947794"/>
            <a:ext cx="2819430" cy="1008731"/>
          </a:xfrm>
        </p:spPr>
        <p:txBody>
          <a:bodyPr>
            <a:normAutofit/>
          </a:bodyPr>
          <a:lstStyle/>
          <a:p>
            <a:r>
              <a:rPr lang="en-US" sz="3000" dirty="0"/>
              <a:t>What awards?</a:t>
            </a:r>
          </a:p>
        </p:txBody>
      </p:sp>
    </p:spTree>
    <p:extLst>
      <p:ext uri="{BB962C8B-B14F-4D97-AF65-F5344CB8AC3E}">
        <p14:creationId xmlns:p14="http://schemas.microsoft.com/office/powerpoint/2010/main" val="502880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F81E9-4937-4474-9117-4AA4489C183D}"/>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D20EF69A-823E-444C-A6CB-E883E0CE0018}"/>
              </a:ext>
            </a:extLst>
          </p:cNvPr>
          <p:cNvSpPr>
            <a:spLocks noGrp="1"/>
          </p:cNvSpPr>
          <p:nvPr>
            <p:ph type="body" idx="1"/>
          </p:nvPr>
        </p:nvSpPr>
        <p:spPr/>
        <p:txBody>
          <a:bodyPr/>
          <a:lstStyle/>
          <a:p>
            <a:endParaRPr lang="en-US" dirty="0"/>
          </a:p>
        </p:txBody>
      </p:sp>
      <p:sp>
        <p:nvSpPr>
          <p:cNvPr id="4" name="Rectangle 3">
            <a:extLst>
              <a:ext uri="{FF2B5EF4-FFF2-40B4-BE49-F238E27FC236}">
                <a16:creationId xmlns:a16="http://schemas.microsoft.com/office/drawing/2014/main" id="{CDB3DE24-6C0C-4165-8213-C3229BA54DB9}"/>
              </a:ext>
            </a:extLst>
          </p:cNvPr>
          <p:cNvSpPr/>
          <p:nvPr/>
        </p:nvSpPr>
        <p:spPr>
          <a:xfrm>
            <a:off x="2333246" y="2387084"/>
            <a:ext cx="4477508" cy="369332"/>
          </a:xfrm>
          <a:prstGeom prst="rect">
            <a:avLst/>
          </a:prstGeom>
        </p:spPr>
        <p:txBody>
          <a:bodyPr wrap="none">
            <a:spAutoFit/>
          </a:bodyPr>
          <a:lstStyle/>
          <a:p>
            <a:r>
              <a:rPr lang="en-US" dirty="0"/>
              <a:t>https://www.firstinspires.org/resource-library</a:t>
            </a:r>
          </a:p>
        </p:txBody>
      </p:sp>
      <p:pic>
        <p:nvPicPr>
          <p:cNvPr id="5" name="Picture 4">
            <a:extLst>
              <a:ext uri="{FF2B5EF4-FFF2-40B4-BE49-F238E27FC236}">
                <a16:creationId xmlns:a16="http://schemas.microsoft.com/office/drawing/2014/main" id="{FF0378FD-83D2-4AA3-A0AE-5653091F8FAA}"/>
              </a:ext>
            </a:extLst>
          </p:cNvPr>
          <p:cNvPicPr>
            <a:picLocks noChangeAspect="1"/>
          </p:cNvPicPr>
          <p:nvPr/>
        </p:nvPicPr>
        <p:blipFill>
          <a:blip r:embed="rId3"/>
          <a:stretch>
            <a:fillRect/>
          </a:stretch>
        </p:blipFill>
        <p:spPr>
          <a:xfrm>
            <a:off x="476250" y="0"/>
            <a:ext cx="8191500" cy="5143500"/>
          </a:xfrm>
          <a:prstGeom prst="rect">
            <a:avLst/>
          </a:prstGeom>
        </p:spPr>
      </p:pic>
      <p:sp>
        <p:nvSpPr>
          <p:cNvPr id="6" name="Rectangle 5">
            <a:extLst>
              <a:ext uri="{FF2B5EF4-FFF2-40B4-BE49-F238E27FC236}">
                <a16:creationId xmlns:a16="http://schemas.microsoft.com/office/drawing/2014/main" id="{5B33DA1C-3270-4BDD-B3EE-842F86C131BB}"/>
              </a:ext>
            </a:extLst>
          </p:cNvPr>
          <p:cNvSpPr/>
          <p:nvPr/>
        </p:nvSpPr>
        <p:spPr>
          <a:xfrm>
            <a:off x="3124200" y="4617789"/>
            <a:ext cx="4876800" cy="369332"/>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en-US" dirty="0"/>
              <a:t>https://www.firstinspires.org/resource-library/frc</a:t>
            </a:r>
          </a:p>
        </p:txBody>
      </p:sp>
    </p:spTree>
    <p:extLst>
      <p:ext uri="{BB962C8B-B14F-4D97-AF65-F5344CB8AC3E}">
        <p14:creationId xmlns:p14="http://schemas.microsoft.com/office/powerpoint/2010/main" val="3501033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240030"/>
            <a:ext cx="8661654" cy="466344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543050"/>
            <a:ext cx="0" cy="2057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FF63EDE-0E4D-4524-99A6-B796632520F3}"/>
              </a:ext>
            </a:extLst>
          </p:cNvPr>
          <p:cNvSpPr>
            <a:spLocks noGrp="1"/>
          </p:cNvSpPr>
          <p:nvPr>
            <p:ph type="title"/>
          </p:nvPr>
        </p:nvSpPr>
        <p:spPr>
          <a:xfrm>
            <a:off x="450678" y="2028327"/>
            <a:ext cx="2620771" cy="1086843"/>
          </a:xfrm>
        </p:spPr>
        <p:txBody>
          <a:bodyPr>
            <a:normAutofit/>
          </a:bodyPr>
          <a:lstStyle/>
          <a:p>
            <a:pPr algn="r"/>
            <a:r>
              <a:rPr lang="en-US" b="0" dirty="0">
                <a:solidFill>
                  <a:schemeClr val="accent1"/>
                </a:solidFill>
              </a:rPr>
              <a:t>Awards Based on Team Attributes</a:t>
            </a:r>
            <a:endParaRPr lang="en-US" dirty="0">
              <a:solidFill>
                <a:schemeClr val="accent1"/>
              </a:solidFill>
            </a:endParaRPr>
          </a:p>
        </p:txBody>
      </p:sp>
      <p:sp>
        <p:nvSpPr>
          <p:cNvPr id="3" name="Text Placeholder 2">
            <a:extLst>
              <a:ext uri="{FF2B5EF4-FFF2-40B4-BE49-F238E27FC236}">
                <a16:creationId xmlns:a16="http://schemas.microsoft.com/office/drawing/2014/main" id="{46CC5807-DC94-4506-A868-0795C32B260F}"/>
              </a:ext>
            </a:extLst>
          </p:cNvPr>
          <p:cNvSpPr>
            <a:spLocks noGrp="1"/>
          </p:cNvSpPr>
          <p:nvPr>
            <p:ph type="body" idx="1"/>
          </p:nvPr>
        </p:nvSpPr>
        <p:spPr>
          <a:xfrm>
            <a:off x="3732023" y="722907"/>
            <a:ext cx="4783327" cy="3697685"/>
          </a:xfrm>
        </p:spPr>
        <p:txBody>
          <a:bodyPr anchor="ctr">
            <a:normAutofit/>
          </a:bodyPr>
          <a:lstStyle/>
          <a:p>
            <a:pPr marL="285750" indent="-285750">
              <a:spcAft>
                <a:spcPts val="600"/>
              </a:spcAft>
              <a:buFont typeface="Arial" panose="020B0604020202020204" pitchFamily="34" charset="0"/>
              <a:buChar char="•"/>
            </a:pPr>
            <a:r>
              <a:rPr lang="en-US" b="0" dirty="0">
                <a:hlinkClick r:id="rId3"/>
              </a:rPr>
              <a:t>Team Spirit Award </a:t>
            </a:r>
            <a:r>
              <a:rPr lang="en-US" b="0" i="1" dirty="0">
                <a:hlinkClick r:id="rId3"/>
              </a:rPr>
              <a:t>Sponsored by FCA Foundation</a:t>
            </a:r>
            <a:endParaRPr lang="en-US" b="0" dirty="0"/>
          </a:p>
          <a:p>
            <a:pPr marL="285750" indent="-285750">
              <a:spcAft>
                <a:spcPts val="600"/>
              </a:spcAft>
              <a:buFont typeface="Arial" panose="020B0604020202020204" pitchFamily="34" charset="0"/>
              <a:buChar char="•"/>
            </a:pPr>
            <a:r>
              <a:rPr lang="en-US" b="0" u="sng" dirty="0">
                <a:hlinkClick r:id="rId4"/>
              </a:rPr>
              <a:t>Imagery Award </a:t>
            </a:r>
            <a:r>
              <a:rPr lang="en-US" b="0" i="1" u="sng" dirty="0">
                <a:hlinkClick r:id="rId4"/>
              </a:rPr>
              <a:t>in honor of Jack Kamen</a:t>
            </a:r>
            <a:endParaRPr lang="en-US" b="0" dirty="0"/>
          </a:p>
          <a:p>
            <a:pPr marL="285750" indent="-285750">
              <a:spcAft>
                <a:spcPts val="600"/>
              </a:spcAft>
              <a:buFont typeface="Arial" panose="020B0604020202020204" pitchFamily="34" charset="0"/>
              <a:buChar char="•"/>
            </a:pPr>
            <a:r>
              <a:rPr lang="en-US" b="0" dirty="0">
                <a:hlinkClick r:id="rId5"/>
              </a:rPr>
              <a:t>Gracious Professionalism Award </a:t>
            </a:r>
            <a:r>
              <a:rPr lang="en-US" b="0" i="1" dirty="0">
                <a:hlinkClick r:id="rId5"/>
              </a:rPr>
              <a:t>Sponsored by Johnson &amp; Johnson</a:t>
            </a:r>
            <a:endParaRPr lang="en-US" b="0" dirty="0"/>
          </a:p>
          <a:p>
            <a:pPr marL="285750" indent="-285750">
              <a:spcAft>
                <a:spcPts val="600"/>
              </a:spcAft>
              <a:buFont typeface="Arial" panose="020B0604020202020204" pitchFamily="34" charset="0"/>
              <a:buChar char="•"/>
            </a:pPr>
            <a:r>
              <a:rPr lang="en-US" b="0" dirty="0">
                <a:hlinkClick r:id="rId6"/>
              </a:rPr>
              <a:t>Rookie All-Star Award</a:t>
            </a:r>
            <a:endParaRPr lang="en-US" b="0" dirty="0"/>
          </a:p>
          <a:p>
            <a:pPr marL="285750" indent="-285750">
              <a:spcAft>
                <a:spcPts val="600"/>
              </a:spcAft>
              <a:buFont typeface="Arial" panose="020B0604020202020204" pitchFamily="34" charset="0"/>
              <a:buChar char="•"/>
            </a:pPr>
            <a:r>
              <a:rPr lang="en-US" b="0" dirty="0">
                <a:hlinkClick r:id="rId7"/>
              </a:rPr>
              <a:t>Rookie Inspiration Award Sponsored by National Instruments</a:t>
            </a:r>
            <a:endParaRPr lang="en-US" b="0" dirty="0"/>
          </a:p>
          <a:p>
            <a:pPr marL="285750" indent="-285750">
              <a:spcAft>
                <a:spcPts val="600"/>
              </a:spcAft>
              <a:buFont typeface="Arial" panose="020B0604020202020204" pitchFamily="34" charset="0"/>
              <a:buChar char="•"/>
            </a:pPr>
            <a:r>
              <a:rPr lang="en-US" b="0" dirty="0">
                <a:hlinkClick r:id="rId8"/>
              </a:rPr>
              <a:t>Engineering Inspiration Award</a:t>
            </a:r>
            <a:endParaRPr lang="en-US" b="0" dirty="0"/>
          </a:p>
          <a:p>
            <a:pPr marL="285750" indent="-285750">
              <a:spcAft>
                <a:spcPts val="600"/>
              </a:spcAft>
              <a:buFont typeface="Arial" panose="020B0604020202020204" pitchFamily="34" charset="0"/>
              <a:buChar char="•"/>
            </a:pPr>
            <a:r>
              <a:rPr lang="en-US" b="0" dirty="0">
                <a:hlinkClick r:id="rId9"/>
              </a:rPr>
              <a:t>Safety Award </a:t>
            </a:r>
            <a:r>
              <a:rPr lang="en-US" b="0" i="1" dirty="0">
                <a:hlinkClick r:id="rId9"/>
              </a:rPr>
              <a:t>Sponsored by UL</a:t>
            </a:r>
            <a:endParaRPr lang="en-US" b="0" dirty="0"/>
          </a:p>
        </p:txBody>
      </p:sp>
    </p:spTree>
    <p:extLst>
      <p:ext uri="{BB962C8B-B14F-4D97-AF65-F5344CB8AC3E}">
        <p14:creationId xmlns:p14="http://schemas.microsoft.com/office/powerpoint/2010/main" val="1647450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89F8D-AD8D-4A3C-A84A-18BD17699885}"/>
              </a:ext>
            </a:extLst>
          </p:cNvPr>
          <p:cNvSpPr>
            <a:spLocks noGrp="1"/>
          </p:cNvSpPr>
          <p:nvPr>
            <p:ph type="title"/>
          </p:nvPr>
        </p:nvSpPr>
        <p:spPr>
          <a:xfrm>
            <a:off x="808175" y="666750"/>
            <a:ext cx="7527650" cy="400110"/>
          </a:xfrm>
        </p:spPr>
        <p:txBody>
          <a:bodyPr/>
          <a:lstStyle/>
          <a:p>
            <a:r>
              <a:rPr lang="en-US" b="0" dirty="0"/>
              <a:t>Awards Based on Team Attributes (1 of 2)</a:t>
            </a:r>
            <a:endParaRPr lang="en-US" dirty="0"/>
          </a:p>
        </p:txBody>
      </p:sp>
      <p:sp>
        <p:nvSpPr>
          <p:cNvPr id="3" name="Text Placeholder 2">
            <a:extLst>
              <a:ext uri="{FF2B5EF4-FFF2-40B4-BE49-F238E27FC236}">
                <a16:creationId xmlns:a16="http://schemas.microsoft.com/office/drawing/2014/main" id="{7E03377A-3C46-464E-8A7D-87226D3A7935}"/>
              </a:ext>
            </a:extLst>
          </p:cNvPr>
          <p:cNvSpPr>
            <a:spLocks noGrp="1"/>
          </p:cNvSpPr>
          <p:nvPr>
            <p:ph type="body" idx="1"/>
          </p:nvPr>
        </p:nvSpPr>
        <p:spPr>
          <a:xfrm>
            <a:off x="685800" y="1061847"/>
            <a:ext cx="7804604" cy="4081653"/>
          </a:xfrm>
        </p:spPr>
        <p:txBody>
          <a:bodyPr/>
          <a:lstStyle/>
          <a:p>
            <a:endParaRPr lang="en-US" b="0" dirty="0"/>
          </a:p>
          <a:p>
            <a:r>
              <a:rPr lang="en-US" b="0" dirty="0">
                <a:hlinkClick r:id="rId3"/>
              </a:rPr>
              <a:t>Team Spirit Award </a:t>
            </a:r>
            <a:r>
              <a:rPr lang="en-US" b="0" i="1" dirty="0">
                <a:hlinkClick r:id="rId3"/>
              </a:rPr>
              <a:t>sponsored by FCA Foundation</a:t>
            </a:r>
            <a:endParaRPr lang="en-US" b="0" dirty="0"/>
          </a:p>
          <a:p>
            <a:r>
              <a:rPr lang="en-US" b="0" dirty="0"/>
              <a:t>Celebrates </a:t>
            </a:r>
            <a:r>
              <a:rPr lang="en-US" b="0" dirty="0">
                <a:solidFill>
                  <a:srgbClr val="C00000"/>
                </a:solidFill>
              </a:rPr>
              <a:t>extraordinary enthusiasm </a:t>
            </a:r>
            <a:r>
              <a:rPr lang="en-US" b="0" dirty="0"/>
              <a:t>and </a:t>
            </a:r>
            <a:r>
              <a:rPr lang="en-US" b="0" dirty="0">
                <a:solidFill>
                  <a:srgbClr val="C00000"/>
                </a:solidFill>
              </a:rPr>
              <a:t>spirit</a:t>
            </a:r>
            <a:r>
              <a:rPr lang="en-US" b="0" dirty="0"/>
              <a:t> through </a:t>
            </a:r>
            <a:r>
              <a:rPr lang="en-US" b="0" dirty="0">
                <a:solidFill>
                  <a:srgbClr val="C00000"/>
                </a:solidFill>
              </a:rPr>
              <a:t>exceptional partnership and teamwork</a:t>
            </a:r>
            <a:r>
              <a:rPr lang="en-US" b="0" dirty="0"/>
              <a:t> furthering the objectives of </a:t>
            </a:r>
            <a:r>
              <a:rPr lang="en-US" b="0" i="1" dirty="0"/>
              <a:t>FIRST</a:t>
            </a:r>
            <a:r>
              <a:rPr lang="en-US" b="0" dirty="0"/>
              <a:t>.</a:t>
            </a:r>
          </a:p>
          <a:p>
            <a:endParaRPr lang="en-US" dirty="0"/>
          </a:p>
          <a:p>
            <a:r>
              <a:rPr lang="en-US" b="0" dirty="0">
                <a:hlinkClick r:id="rId3"/>
              </a:rPr>
              <a:t>Imagery Award </a:t>
            </a:r>
            <a:r>
              <a:rPr lang="en-US" b="0" i="1" dirty="0">
                <a:hlinkClick r:id="rId3"/>
              </a:rPr>
              <a:t>in honor of Jack Kamen</a:t>
            </a:r>
            <a:endParaRPr lang="en-US" b="0" dirty="0"/>
          </a:p>
          <a:p>
            <a:r>
              <a:rPr lang="en-US" b="0" dirty="0"/>
              <a:t>This award celebrates </a:t>
            </a:r>
            <a:r>
              <a:rPr lang="en-US" b="0" dirty="0">
                <a:solidFill>
                  <a:srgbClr val="C00000"/>
                </a:solidFill>
              </a:rPr>
              <a:t>attractiveness</a:t>
            </a:r>
            <a:r>
              <a:rPr lang="en-US" b="0" dirty="0"/>
              <a:t> in engineering and </a:t>
            </a:r>
            <a:r>
              <a:rPr lang="en-US" b="0" dirty="0">
                <a:solidFill>
                  <a:srgbClr val="C00000"/>
                </a:solidFill>
              </a:rPr>
              <a:t>outstanding visual aesthetic integration </a:t>
            </a:r>
            <a:r>
              <a:rPr lang="en-US" b="0" dirty="0"/>
              <a:t>of machine and team appearance.</a:t>
            </a:r>
          </a:p>
          <a:p>
            <a:endParaRPr lang="en-US" b="0" dirty="0"/>
          </a:p>
          <a:p>
            <a:r>
              <a:rPr lang="en-US" b="0" dirty="0">
                <a:hlinkClick r:id="rId3"/>
              </a:rPr>
              <a:t>Gracious Professionalism</a:t>
            </a:r>
            <a:r>
              <a:rPr lang="en-US" b="0" baseline="30000" dirty="0">
                <a:hlinkClick r:id="rId3"/>
              </a:rPr>
              <a:t>®</a:t>
            </a:r>
            <a:r>
              <a:rPr lang="en-US" b="0" dirty="0">
                <a:hlinkClick r:id="rId3"/>
              </a:rPr>
              <a:t> Award </a:t>
            </a:r>
            <a:r>
              <a:rPr lang="en-US" b="0" i="1" dirty="0">
                <a:hlinkClick r:id="rId3"/>
              </a:rPr>
              <a:t>Sponsored by Johnson &amp; Johnson</a:t>
            </a:r>
            <a:endParaRPr lang="en-US" b="0" dirty="0"/>
          </a:p>
          <a:p>
            <a:r>
              <a:rPr lang="en-US" b="0" dirty="0"/>
              <a:t>Celebrates outstanding </a:t>
            </a:r>
            <a:r>
              <a:rPr lang="en-US" b="0" dirty="0">
                <a:solidFill>
                  <a:srgbClr val="C00000"/>
                </a:solidFill>
              </a:rPr>
              <a:t>demonstration of </a:t>
            </a:r>
            <a:r>
              <a:rPr lang="en-US" b="0" i="1" dirty="0">
                <a:solidFill>
                  <a:srgbClr val="C00000"/>
                </a:solidFill>
              </a:rPr>
              <a:t>FIRST</a:t>
            </a:r>
            <a:r>
              <a:rPr lang="en-US" b="0" dirty="0">
                <a:solidFill>
                  <a:srgbClr val="C00000"/>
                </a:solidFill>
              </a:rPr>
              <a:t> Core Values </a:t>
            </a:r>
            <a:r>
              <a:rPr lang="en-US" b="0" dirty="0"/>
              <a:t>such as continuous Gracious Professionalism</a:t>
            </a:r>
            <a:r>
              <a:rPr lang="en-US" b="0" baseline="30000" dirty="0"/>
              <a:t>® </a:t>
            </a:r>
            <a:r>
              <a:rPr lang="en-US" b="0" dirty="0"/>
              <a:t>working together both </a:t>
            </a:r>
            <a:r>
              <a:rPr lang="en-US" b="0" dirty="0">
                <a:solidFill>
                  <a:srgbClr val="C00000"/>
                </a:solidFill>
              </a:rPr>
              <a:t>on and off the playing field</a:t>
            </a:r>
            <a:r>
              <a:rPr lang="en-US" b="0" dirty="0"/>
              <a:t>.</a:t>
            </a:r>
          </a:p>
          <a:p>
            <a:endParaRPr lang="en-US" b="0" dirty="0"/>
          </a:p>
          <a:p>
            <a:endParaRPr lang="en-US" b="0" dirty="0"/>
          </a:p>
          <a:p>
            <a:endParaRPr lang="en-US" b="0" dirty="0"/>
          </a:p>
          <a:p>
            <a:endParaRPr lang="en-US" dirty="0"/>
          </a:p>
        </p:txBody>
      </p:sp>
    </p:spTree>
    <p:extLst>
      <p:ext uri="{BB962C8B-B14F-4D97-AF65-F5344CB8AC3E}">
        <p14:creationId xmlns:p14="http://schemas.microsoft.com/office/powerpoint/2010/main" val="36432203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C3678"/>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1810</TotalTime>
  <Words>2027</Words>
  <Application>Microsoft Office PowerPoint</Application>
  <PresentationFormat>On-screen Show (16:9)</PresentationFormat>
  <Paragraphs>259</Paragraphs>
  <Slides>26</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Wingdings</vt:lpstr>
      <vt:lpstr>Office Theme</vt:lpstr>
      <vt:lpstr>PowerPoint Presentation</vt:lpstr>
      <vt:lpstr>FIRST Robotics Competition </vt:lpstr>
      <vt:lpstr>For today:</vt:lpstr>
      <vt:lpstr>Why awards</vt:lpstr>
      <vt:lpstr>Why Awards?</vt:lpstr>
      <vt:lpstr>What awards?</vt:lpstr>
      <vt:lpstr>PowerPoint Presentation</vt:lpstr>
      <vt:lpstr>Awards Based on Team Attributes</vt:lpstr>
      <vt:lpstr>Awards Based on Team Attributes (1 of 2)</vt:lpstr>
      <vt:lpstr>Awards Based on Team Attributes (2 of 2)</vt:lpstr>
      <vt:lpstr>Awards Based on the Machine</vt:lpstr>
      <vt:lpstr>Awards Based on Machine</vt:lpstr>
      <vt:lpstr>Awards Based on Creativity and Innovation</vt:lpstr>
      <vt:lpstr>Awards Based on Creativity and Innovation</vt:lpstr>
      <vt:lpstr>Submitted Awards</vt:lpstr>
      <vt:lpstr>Submitted Awards (1 of 2)</vt:lpstr>
      <vt:lpstr>Submitted Awards (2 of 2)</vt:lpstr>
      <vt:lpstr>And the Judges’ Award</vt:lpstr>
      <vt:lpstr>Is there a hierarchy to the awards?</vt:lpstr>
      <vt:lpstr>Who are the Judges?</vt:lpstr>
      <vt:lpstr>Judges do what?</vt:lpstr>
      <vt:lpstr>Judges do what?</vt:lpstr>
      <vt:lpstr>Thoughts on becoming more competitive </vt:lpstr>
      <vt:lpstr>Being more competitive - drilling down</vt:lpstr>
      <vt:lpstr>Why does it seem some teams win more than others?</vt:lpstr>
      <vt:lpstr>Good 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 D</dc:creator>
  <cp:lastModifiedBy>GR D</cp:lastModifiedBy>
  <cp:revision>139</cp:revision>
  <cp:lastPrinted>2018-06-02T05:39:07Z</cp:lastPrinted>
  <dcterms:created xsi:type="dcterms:W3CDTF">2018-05-30T21:11:45Z</dcterms:created>
  <dcterms:modified xsi:type="dcterms:W3CDTF">2018-06-05T03:46:41Z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2018-05-19T00:00:00Z</vt:filetime>
  </property>
  <property fmtid="{D5CDD505-2E9C-101B-9397-08002B2CF9AE}" pid="3" name="Creator">
    <vt:lpwstr>Acrobat PDFMaker 11 for PowerPoint</vt:lpwstr>
  </property>
  <property fmtid="{D5CDD505-2E9C-101B-9397-08002B2CF9AE}" pid="4" name="LastSaved">
    <vt:filetime>2018-05-31T00:00:00Z</vt:filetime>
  </property>
</Properties>
</file>