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embeddedFontLst>
    <p:embeddedFont>
      <p:font typeface="Arial Black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ArialBlack-regular.fnt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282700" y="841772"/>
            <a:ext cx="67182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282700" y="2701528"/>
            <a:ext cx="67182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ctr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7086600" y="486965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5400000">
            <a:off x="3094450" y="-442481"/>
            <a:ext cx="3164700" cy="67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 rot="5400000">
            <a:off x="5726100" y="1700300"/>
            <a:ext cx="3606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 rot="5400000">
            <a:off x="2058975" y="119150"/>
            <a:ext cx="3606900" cy="51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7086600" y="486920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276350" y="1282304"/>
            <a:ext cx="72342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45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1276350" y="3442097"/>
            <a:ext cx="72342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88898A"/>
              </a:buClr>
              <a:buFont typeface="Arial"/>
              <a:buNone/>
              <a:defRPr b="0" i="0" sz="1800" u="none" cap="none" strike="noStrik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500" u="none" cap="none" strike="noStrik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400" u="none" cap="none" strike="noStrik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200" u="none" cap="none" strike="noStrik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200" u="none" cap="none" strike="noStrik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2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2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2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rgbClr val="88898A"/>
              </a:buClr>
              <a:buFont typeface="Arial"/>
              <a:buNone/>
              <a:defRPr b="0" i="0" sz="12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282700" y="1008157"/>
            <a:ext cx="3232200" cy="3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29150" y="1008157"/>
            <a:ext cx="3441600" cy="35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276350" y="273844"/>
            <a:ext cx="6788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1276350" y="1260872"/>
            <a:ext cx="32217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1276350" y="1878806"/>
            <a:ext cx="3221700" cy="26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x="4629150" y="1260872"/>
            <a:ext cx="34353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x="4629150" y="1878806"/>
            <a:ext cx="3435300" cy="26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1282700" y="342900"/>
            <a:ext cx="22962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887391" y="908050"/>
            <a:ext cx="4629000" cy="34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54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35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62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62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762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1282700" y="1543050"/>
            <a:ext cx="22962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282700" y="342900"/>
            <a:ext cx="22962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 Black"/>
              <a:buNone/>
              <a:defRPr b="0" i="0" sz="2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46" name="Shape 46"/>
          <p:cNvSpPr/>
          <p:nvPr>
            <p:ph idx="2" type="pic"/>
          </p:nvPr>
        </p:nvSpPr>
        <p:spPr>
          <a:xfrm>
            <a:off x="3887391" y="901700"/>
            <a:ext cx="4629000" cy="3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282700" y="1543050"/>
            <a:ext cx="22962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40740"/>
              <a:buFont typeface="Arial Black"/>
              <a:buNone/>
              <a:defRPr b="0" i="0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1227094" y="793844"/>
            <a:ext cx="6788100" cy="37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38100" lvl="0" marL="17780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0" lvl="1" marL="520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863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" lvl="3" marL="12065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" lvl="4" marL="15494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7086600" y="48696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9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282700" y="841772"/>
            <a:ext cx="6718200" cy="1790700"/>
          </a:xfrm>
          <a:prstGeom prst="rect">
            <a:avLst/>
          </a:prstGeom>
        </p:spPr>
        <p:txBody>
          <a:bodyPr anchorCtr="0" anchor="b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Team Organization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6326 Organizational Chart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515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Old 1111</a:t>
            </a:r>
            <a:r>
              <a:rPr lang="en"/>
              <a:t> Organizational Chart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0575" y="593200"/>
            <a:ext cx="5280372" cy="4044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Current 1111 Organizational Chart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1850" y="1313213"/>
            <a:ext cx="7686949" cy="25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Leadership Structure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1227094" y="739237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Chief Executive Officer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Oversees all </a:t>
            </a:r>
            <a:r>
              <a:rPr lang="en"/>
              <a:t>operations</a:t>
            </a:r>
            <a:r>
              <a:rPr lang="en"/>
              <a:t> of the organization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Ensures sustainability and future of the team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Chief Operating Officer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Works side by side with CEO to carry out their plans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Creates and maintains all team data</a:t>
            </a: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Leadership Structure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1227094" y="739237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Business Director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Maintains team brand, business plan, budget, and fundraising activities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Build Systems Lead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Organizes robot construction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Organizes any other build work that needs to be done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800"/>
              <a:t>Director of Education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Focuses on maintaining training materials for team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Collaborates with community organizations to provide training and outreach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Build Subteams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Fabrication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Creates drivetrain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Build bumpers and robot mechanisms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Build mock field components for testing 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Maintain and upgrade practice robot 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Wire and integrate electrical systems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Build Subteams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Coordinates design of controls system 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Programs the robot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Integrates sensors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Build Subteams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Implements the design of robots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Manages CAD of robot 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Digitally design and test robot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Business Subteams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1227094" y="73921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Public Relations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Photo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Photograph and document all team events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Release photos on social media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Video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Record and document team events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Creates videos for team events and awards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Graphics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Maintain and create team graphics and print media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Awards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Organize and create award </a:t>
            </a:r>
            <a:r>
              <a:rPr lang="en"/>
              <a:t>submissions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Business Subteams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Events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Plan and coordinate community service events 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Connect with sponsors for robot demos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Plan team events and organize volunteers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Coordinate travel arrangements for field trips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Introduction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Team Organization and Structure </a:t>
            </a:r>
          </a:p>
          <a:p>
            <a:pPr indent="-361950" lvl="0" marL="457200">
              <a:spcBef>
                <a:spcPts val="0"/>
              </a:spcBef>
            </a:pPr>
            <a:r>
              <a:rPr lang="en"/>
              <a:t>Season breakdown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Business Subteams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Finance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Maintains and communicates team budget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Invite new sponsors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Maintain relationships with new and existing sponsors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Plan fundraising events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Team Organization Tips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You don’t have to have subteams for each area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Decide which subteams are necessary based on the amount of students and mentors on your team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Apply for awards that are applicable for your team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Don’t bite off more than you can chew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Don’t do something just for an award, do it for your team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Expand the focus of your team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It’s not all about build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Encouraging multiple skill sets will make your team more </a:t>
            </a:r>
            <a:r>
              <a:rPr lang="en"/>
              <a:t>successful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The robot is just a tool for inspiration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Preparing for Build Season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Train students before build season begins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Inventory / order stuff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Fix machines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Do outreach events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Recruit mentors / students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Start awards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Chairman’s essay should be finished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WFFA should be finished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Entrepreneurship</a:t>
            </a:r>
            <a:r>
              <a:rPr lang="en"/>
              <a:t> should be started / finished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Managing Build Season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Large project with a hard deadline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Have a plan and schedule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Perfectionism can call the schedule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Communication is key to staying organized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Trello/Slack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Must be able to effectively manage your time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Gantt chart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Leave time to test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Don’t forget about non robot tasks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Awards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Pit set up</a:t>
            </a:r>
          </a:p>
          <a:p>
            <a:pPr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Managing Competition Season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At Competition: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One representative in charge of strategy 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Drive team should focus on driving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Train students in their respective roles</a:t>
            </a:r>
          </a:p>
          <a:p>
            <a:pPr indent="-323850" lvl="2" marL="1371600" rtl="0">
              <a:spcBef>
                <a:spcPts val="0"/>
              </a:spcBef>
              <a:spcAft>
                <a:spcPts val="0"/>
              </a:spcAft>
            </a:pPr>
            <a:r>
              <a:rPr lang="en"/>
              <a:t>Pit students</a:t>
            </a:r>
          </a:p>
          <a:p>
            <a:pPr indent="-323850" lvl="2" marL="1371600" rtl="0">
              <a:spcBef>
                <a:spcPts val="0"/>
              </a:spcBef>
              <a:spcAft>
                <a:spcPts val="0"/>
              </a:spcAft>
            </a:pPr>
            <a:r>
              <a:rPr lang="en"/>
              <a:t>Scouting students</a:t>
            </a:r>
          </a:p>
          <a:p>
            <a:pPr indent="-323850" lvl="2" marL="1371600" rtl="0">
              <a:spcBef>
                <a:spcPts val="0"/>
              </a:spcBef>
              <a:spcAft>
                <a:spcPts val="0"/>
              </a:spcAft>
            </a:pPr>
            <a:r>
              <a:rPr lang="en"/>
              <a:t>Other roles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After Competition: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Meet as a team to </a:t>
            </a:r>
            <a:r>
              <a:rPr lang="en"/>
              <a:t>debrief</a:t>
            </a:r>
            <a:r>
              <a:rPr lang="en"/>
              <a:t> and review strategy</a:t>
            </a:r>
          </a:p>
          <a:p>
            <a:pPr indent="-342900" lvl="1" marL="914400" rtl="0">
              <a:spcBef>
                <a:spcPts val="0"/>
              </a:spcBef>
            </a:pPr>
            <a:r>
              <a:rPr lang="en"/>
              <a:t>Review mistakes so you can do better at the next 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Post-Season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Keep meeting as a team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Work on outreach projects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Review design flaws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Recruit new team members 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Summer trainings for new members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1276350" y="1282304"/>
            <a:ext cx="7234200" cy="2139600"/>
          </a:xfrm>
          <a:prstGeom prst="rect">
            <a:avLst/>
          </a:prstGeom>
        </p:spPr>
        <p:txBody>
          <a:bodyPr anchorCtr="0" anchor="b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1276350" y="3442097"/>
            <a:ext cx="7234200" cy="1125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We Are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177944" y="50131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228600" lvl="0" marL="342900" rtl="0">
              <a:spcBef>
                <a:spcPts val="0"/>
              </a:spcBef>
              <a:buSzPct val="100000"/>
            </a:pPr>
            <a:r>
              <a:rPr lang="en" sz="1400"/>
              <a:t>Ms. Jenna Mondoro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12th grade student, South River High School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Chief Executive Officer of The Power Hawks Robotics Team</a:t>
            </a:r>
          </a:p>
          <a:p>
            <a:pPr indent="-228600" lvl="0" marL="342900" rtl="0">
              <a:spcBef>
                <a:spcPts val="0"/>
              </a:spcBef>
              <a:buSzPct val="100000"/>
            </a:pPr>
            <a:r>
              <a:rPr lang="en" sz="1400"/>
              <a:t>Ms. Reyna Vrbensky</a:t>
            </a:r>
          </a:p>
          <a:p>
            <a:pPr indent="-190500" lvl="1" marL="742950" rtl="0">
              <a:spcBef>
                <a:spcPts val="0"/>
              </a:spcBef>
              <a:buSzPct val="100000"/>
            </a:pPr>
            <a:r>
              <a:rPr lang="en" sz="1300"/>
              <a:t>10th grade student, South River High School</a:t>
            </a:r>
          </a:p>
          <a:p>
            <a:pPr indent="-190500" lvl="1" marL="742950" rtl="0">
              <a:spcBef>
                <a:spcPts val="0"/>
              </a:spcBef>
              <a:buSzPct val="100000"/>
            </a:pPr>
            <a:r>
              <a:rPr lang="en" sz="1300"/>
              <a:t>Chief Operating Officer or The Power Hawks Robotics Team</a:t>
            </a:r>
          </a:p>
          <a:p>
            <a:pPr indent="-228600" lvl="0" marL="342900" rtl="0">
              <a:spcBef>
                <a:spcPts val="0"/>
              </a:spcBef>
              <a:buSzPct val="100000"/>
            </a:pPr>
            <a:r>
              <a:rPr lang="en" sz="1400"/>
              <a:t>Ms. Emily Kruzon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12th grade student, South River High School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Build Systems Lead of The Power Hawks Robotics Team</a:t>
            </a:r>
          </a:p>
          <a:p>
            <a:pPr indent="-228600" lvl="0" marL="342900" rtl="0">
              <a:spcBef>
                <a:spcPts val="0"/>
              </a:spcBef>
              <a:buSzPct val="100000"/>
            </a:pPr>
            <a:r>
              <a:rPr lang="en" sz="1400"/>
              <a:t>Ms. Helen Dover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12th grade student, South River High School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Director of Education of The Power Hawks Robotics Team</a:t>
            </a:r>
          </a:p>
          <a:p>
            <a:pPr indent="-228600" lvl="0" marL="342900" rtl="0">
              <a:spcBef>
                <a:spcPts val="640"/>
              </a:spcBef>
              <a:buSzPct val="100000"/>
            </a:pPr>
            <a:r>
              <a:rPr lang="en" sz="1400"/>
              <a:t>Mr. Zachary Cohen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Engineering and Technology Teacher, South River High School</a:t>
            </a:r>
          </a:p>
          <a:p>
            <a:pPr indent="-190500" lvl="1" marL="742950" rtl="0">
              <a:spcBef>
                <a:spcPts val="560"/>
              </a:spcBef>
              <a:buSzPct val="100000"/>
            </a:pPr>
            <a:r>
              <a:rPr lang="en" sz="1300"/>
              <a:t>Head Mentor Trainer and Teacher Liaison of The Power Hawks Robotics Team</a:t>
            </a:r>
          </a:p>
          <a:p>
            <a:pPr lvl="0" marL="457200" rtl="0">
              <a:spcBef>
                <a:spcPts val="560"/>
              </a:spcBef>
              <a:buNone/>
            </a:pPr>
            <a:r>
              <a:t/>
            </a:r>
            <a:endParaRPr sz="13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Importance of Team Organization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227100" y="1094750"/>
            <a:ext cx="71187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Running an FRC team is much like running a business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Too much work for just one person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Team organization allows work to be delegated to multiple levels of leadership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Student and Mentor Partnership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Students and mentors should be able to work together to accomplish tasks</a:t>
            </a:r>
          </a:p>
          <a:p>
            <a:pPr indent="-342900" lvl="1" marL="914400">
              <a:spcBef>
                <a:spcPts val="0"/>
              </a:spcBef>
            </a:pPr>
            <a:r>
              <a:rPr lang="en"/>
              <a:t>Work should not fall on a singular person’s shoulders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Basic Organizational Questions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What type of team?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Who will make up the team?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How will the team be funded?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Where will the team operate?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When and how often will the team meet?</a:t>
            </a:r>
          </a:p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How big is the team?</a:t>
            </a:r>
          </a:p>
          <a:p>
            <a:pPr indent="-361950" lvl="0" marL="457200">
              <a:spcBef>
                <a:spcPts val="0"/>
              </a:spcBef>
            </a:pPr>
            <a:r>
              <a:rPr lang="en"/>
              <a:t>What type of team are you going to have?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Organizational Spectrum</a:t>
            </a:r>
          </a:p>
        </p:txBody>
      </p:sp>
      <p:pic>
        <p:nvPicPr>
          <p:cNvPr descr="Org Spectrum.png"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4875" y="549525"/>
            <a:ext cx="5046724" cy="45939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>
            <p:ph idx="1" type="body"/>
          </p:nvPr>
        </p:nvSpPr>
        <p:spPr>
          <a:xfrm>
            <a:off x="1227100" y="705524"/>
            <a:ext cx="6788100" cy="38601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Where is your team?</a:t>
            </a:r>
          </a:p>
          <a:p>
            <a:pPr indent="-361950" lvl="0" marL="457200" rtl="0">
              <a:spcBef>
                <a:spcPts val="0"/>
              </a:spcBef>
            </a:pPr>
            <a:r>
              <a:rPr lang="en"/>
              <a:t>Where do you want your team?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Organizational Charts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227094" y="1094762"/>
            <a:ext cx="6788100" cy="3471000"/>
          </a:xfrm>
          <a:prstGeom prst="rect">
            <a:avLst/>
          </a:prstGeom>
        </p:spPr>
        <p:txBody>
          <a:bodyPr anchorCtr="0" anchor="t" bIns="68575" lIns="68575" rIns="68575" wrap="square" tIns="68575">
            <a:noAutofit/>
          </a:bodyPr>
          <a:lstStyle/>
          <a:p>
            <a:pPr indent="-36195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Having a clear </a:t>
            </a:r>
            <a:r>
              <a:rPr lang="en"/>
              <a:t>hierarchy</a:t>
            </a:r>
            <a:r>
              <a:rPr lang="en"/>
              <a:t> minimizes conflicts between students and mentors</a:t>
            </a:r>
          </a:p>
          <a:p>
            <a:pPr indent="-361950" lvl="0" marL="457200">
              <a:spcBef>
                <a:spcPts val="0"/>
              </a:spcBef>
            </a:pPr>
            <a:r>
              <a:rPr lang="en"/>
              <a:t>Can be adjusted to meet your team’s needs each year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1114 Organizational Chart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1163" y="751963"/>
            <a:ext cx="5621675" cy="363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227094" y="0"/>
            <a:ext cx="6788100" cy="793800"/>
          </a:xfrm>
          <a:prstGeom prst="rect">
            <a:avLst/>
          </a:prstGeom>
        </p:spPr>
        <p:txBody>
          <a:bodyPr anchorCtr="0" anchor="ctr" bIns="68575" lIns="68575" rIns="68575" wrap="square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612</a:t>
            </a:r>
            <a:r>
              <a:rPr lang="en"/>
              <a:t> Organizational Chart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4775" y="603300"/>
            <a:ext cx="6447895" cy="404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ower Hawks">
      <a:dk1>
        <a:srgbClr val="101820"/>
      </a:dk1>
      <a:lt1>
        <a:srgbClr val="FFFFFF"/>
      </a:lt1>
      <a:dk2>
        <a:srgbClr val="253746"/>
      </a:dk2>
      <a:lt2>
        <a:srgbClr val="E6E2E7"/>
      </a:lt2>
      <a:accent1>
        <a:srgbClr val="D1555A"/>
      </a:accent1>
      <a:accent2>
        <a:srgbClr val="A2B2C9"/>
      </a:accent2>
      <a:accent3>
        <a:srgbClr val="8BE1B1"/>
      </a:accent3>
      <a:accent4>
        <a:srgbClr val="E92076"/>
      </a:accent4>
      <a:accent5>
        <a:srgbClr val="FF3C1F"/>
      </a:accent5>
      <a:accent6>
        <a:srgbClr val="EDDA26"/>
      </a:accent6>
      <a:hlink>
        <a:srgbClr val="435CC8"/>
      </a:hlink>
      <a:folHlink>
        <a:srgbClr val="435C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