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314" r:id="rId5"/>
    <p:sldId id="315" r:id="rId6"/>
    <p:sldId id="259" r:id="rId7"/>
    <p:sldId id="299" r:id="rId8"/>
    <p:sldId id="260" r:id="rId9"/>
    <p:sldId id="316" r:id="rId10"/>
    <p:sldId id="261" r:id="rId11"/>
    <p:sldId id="300" r:id="rId12"/>
    <p:sldId id="262" r:id="rId13"/>
    <p:sldId id="263" r:id="rId14"/>
    <p:sldId id="264" r:id="rId15"/>
    <p:sldId id="302" r:id="rId16"/>
    <p:sldId id="265" r:id="rId17"/>
    <p:sldId id="270" r:id="rId18"/>
    <p:sldId id="266" r:id="rId19"/>
    <p:sldId id="268" r:id="rId20"/>
    <p:sldId id="318" r:id="rId21"/>
    <p:sldId id="301" r:id="rId22"/>
    <p:sldId id="312" r:id="rId23"/>
    <p:sldId id="272" r:id="rId24"/>
    <p:sldId id="303" r:id="rId25"/>
    <p:sldId id="276" r:id="rId26"/>
    <p:sldId id="304" r:id="rId27"/>
    <p:sldId id="282" r:id="rId28"/>
    <p:sldId id="305" r:id="rId29"/>
    <p:sldId id="306" r:id="rId30"/>
    <p:sldId id="284" r:id="rId31"/>
    <p:sldId id="285" r:id="rId32"/>
    <p:sldId id="286" r:id="rId33"/>
    <p:sldId id="287" r:id="rId34"/>
    <p:sldId id="310" r:id="rId35"/>
    <p:sldId id="309" r:id="rId36"/>
    <p:sldId id="311" r:id="rId37"/>
    <p:sldId id="313" r:id="rId38"/>
    <p:sldId id="317" r:id="rId39"/>
    <p:sldId id="319" r:id="rId40"/>
  </p:sldIdLst>
  <p:sldSz cx="9144000" cy="6858000" type="screen4x3"/>
  <p:notesSz cx="6858000" cy="9144000"/>
  <p:defaultTextStyle>
    <a:lvl1pPr>
      <a:defRPr sz="2400">
        <a:latin typeface="Times New Roman"/>
        <a:ea typeface="Times New Roman"/>
        <a:cs typeface="Times New Roman"/>
        <a:sym typeface="Times New Roman"/>
      </a:defRPr>
    </a:lvl1pPr>
    <a:lvl2pPr indent="457200">
      <a:defRPr sz="2400">
        <a:latin typeface="Times New Roman"/>
        <a:ea typeface="Times New Roman"/>
        <a:cs typeface="Times New Roman"/>
        <a:sym typeface="Times New Roman"/>
      </a:defRPr>
    </a:lvl2pPr>
    <a:lvl3pPr indent="914400">
      <a:defRPr sz="2400">
        <a:latin typeface="Times New Roman"/>
        <a:ea typeface="Times New Roman"/>
        <a:cs typeface="Times New Roman"/>
        <a:sym typeface="Times New Roman"/>
      </a:defRPr>
    </a:lvl3pPr>
    <a:lvl4pPr indent="1371600">
      <a:defRPr sz="2400">
        <a:latin typeface="Times New Roman"/>
        <a:ea typeface="Times New Roman"/>
        <a:cs typeface="Times New Roman"/>
        <a:sym typeface="Times New Roman"/>
      </a:defRPr>
    </a:lvl4pPr>
    <a:lvl5pPr indent="1828800">
      <a:defRPr sz="2400">
        <a:latin typeface="Times New Roman"/>
        <a:ea typeface="Times New Roman"/>
        <a:cs typeface="Times New Roman"/>
        <a:sym typeface="Times New Roman"/>
      </a:defRPr>
    </a:lvl5pPr>
    <a:lvl6pPr indent="2286000">
      <a:defRPr sz="2400">
        <a:latin typeface="Times New Roman"/>
        <a:ea typeface="Times New Roman"/>
        <a:cs typeface="Times New Roman"/>
        <a:sym typeface="Times New Roman"/>
      </a:defRPr>
    </a:lvl6pPr>
    <a:lvl7pPr indent="2743200">
      <a:defRPr sz="2400">
        <a:latin typeface="Times New Roman"/>
        <a:ea typeface="Times New Roman"/>
        <a:cs typeface="Times New Roman"/>
        <a:sym typeface="Times New Roman"/>
      </a:defRPr>
    </a:lvl7pPr>
    <a:lvl8pPr indent="3200400">
      <a:defRPr sz="2400">
        <a:latin typeface="Times New Roman"/>
        <a:ea typeface="Times New Roman"/>
        <a:cs typeface="Times New Roman"/>
        <a:sym typeface="Times New Roman"/>
      </a:defRPr>
    </a:lvl8pPr>
    <a:lvl9pPr indent="3657600">
      <a:defRPr sz="2400"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8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767843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7239000" y="6477000"/>
            <a:ext cx="1905000" cy="2870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2050" name="Picture 2" descr="http://s415619401.onlinehome.us/wp-content/uploads/2017/06/MRA-2017-logo-FINAL-with-tagline-and-web-6_17-300x17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4" r="22826" b="34665"/>
          <a:stretch/>
        </p:blipFill>
        <p:spPr bwMode="auto">
          <a:xfrm>
            <a:off x="7239000" y="275187"/>
            <a:ext cx="1566746" cy="108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7239000" y="6477000"/>
            <a:ext cx="1905000" cy="2870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6515100" y="0"/>
            <a:ext cx="1943100" cy="6324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685800" y="228600"/>
            <a:ext cx="5676900" cy="6629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7239000" y="6477000"/>
            <a:ext cx="1905000" cy="2870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6858000" y="6248400"/>
            <a:ext cx="1905000" cy="2870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23"/>
          <p:cNvSpPr>
            <a:spLocks noGrp="1"/>
          </p:cNvSpPr>
          <p:nvPr>
            <p:ph type="title"/>
          </p:nvPr>
        </p:nvSpPr>
        <p:spPr>
          <a:xfrm>
            <a:off x="3416531" y="0"/>
            <a:ext cx="57150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0066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Five</a:t>
            </a:r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Five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7239000" y="6477000"/>
            <a:ext cx="1905000" cy="2870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7239000" y="6477000"/>
            <a:ext cx="1905000" cy="2870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0066"/>
                </a:solidFill>
              </a:rP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7239000" y="6477000"/>
            <a:ext cx="1905000" cy="2870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0066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0066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0066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0066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00066"/>
                </a:solidFill>
              </a:rPr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7239000" y="6477000"/>
            <a:ext cx="1905000" cy="2870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hape 23"/>
          <p:cNvSpPr>
            <a:spLocks noGrp="1"/>
          </p:cNvSpPr>
          <p:nvPr>
            <p:ph type="title"/>
          </p:nvPr>
        </p:nvSpPr>
        <p:spPr>
          <a:xfrm>
            <a:off x="3416531" y="0"/>
            <a:ext cx="57150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0066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7239000" y="6477000"/>
            <a:ext cx="1905000" cy="2870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7239000" y="6477000"/>
            <a:ext cx="1905000" cy="2870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7239000" y="6477000"/>
            <a:ext cx="1905000" cy="2870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00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00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00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00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00066"/>
                </a:solidFill>
              </a:rP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7239000" y="6477000"/>
            <a:ext cx="1905000" cy="2870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4648200"/>
            <a:ext cx="9144000" cy="2209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99CC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4" name="Shape 4"/>
          <p:cNvSpPr/>
          <p:nvPr/>
        </p:nvSpPr>
        <p:spPr>
          <a:xfrm>
            <a:off x="0" y="1600200"/>
            <a:ext cx="9144000" cy="0"/>
          </a:xfrm>
          <a:prstGeom prst="line">
            <a:avLst/>
          </a:prstGeom>
          <a:ln w="76200">
            <a:solidFill>
              <a:srgbClr val="000066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274320" y="1828800"/>
            <a:ext cx="8552181" cy="502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66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3416531" y="0"/>
            <a:ext cx="57150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00066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7239000" y="6477000"/>
            <a:ext cx="1905000" cy="22574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000066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1026" name="Picture 2" descr="https://www.firstchesapeake.org/images/logos/FIRST-Regional-Chesapeake-DEFINED-Icon-ctr-h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3" y="193791"/>
            <a:ext cx="3103014" cy="108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>
        <a:defRPr sz="4400">
          <a:solidFill>
            <a:srgbClr val="000066"/>
          </a:solidFill>
          <a:latin typeface="Times New Roman"/>
          <a:ea typeface="Times New Roman"/>
          <a:cs typeface="Times New Roman"/>
          <a:sym typeface="Times New Roman"/>
        </a:defRPr>
      </a:lvl1pPr>
      <a:lvl2pPr algn="ctr">
        <a:defRPr sz="4400">
          <a:solidFill>
            <a:srgbClr val="000066"/>
          </a:solidFill>
          <a:latin typeface="Times New Roman"/>
          <a:ea typeface="Times New Roman"/>
          <a:cs typeface="Times New Roman"/>
          <a:sym typeface="Times New Roman"/>
        </a:defRPr>
      </a:lvl2pPr>
      <a:lvl3pPr algn="ctr">
        <a:defRPr sz="4400">
          <a:solidFill>
            <a:srgbClr val="000066"/>
          </a:solidFill>
          <a:latin typeface="Times New Roman"/>
          <a:ea typeface="Times New Roman"/>
          <a:cs typeface="Times New Roman"/>
          <a:sym typeface="Times New Roman"/>
        </a:defRPr>
      </a:lvl3pPr>
      <a:lvl4pPr algn="ctr">
        <a:defRPr sz="4400">
          <a:solidFill>
            <a:srgbClr val="000066"/>
          </a:solidFill>
          <a:latin typeface="Times New Roman"/>
          <a:ea typeface="Times New Roman"/>
          <a:cs typeface="Times New Roman"/>
          <a:sym typeface="Times New Roman"/>
        </a:defRPr>
      </a:lvl4pPr>
      <a:lvl5pPr algn="ctr">
        <a:defRPr sz="4400">
          <a:solidFill>
            <a:srgbClr val="000066"/>
          </a:solidFill>
          <a:latin typeface="Times New Roman"/>
          <a:ea typeface="Times New Roman"/>
          <a:cs typeface="Times New Roman"/>
          <a:sym typeface="Times New Roman"/>
        </a:defRPr>
      </a:lvl5pPr>
      <a:lvl6pPr indent="457200" algn="ctr">
        <a:defRPr sz="4400">
          <a:solidFill>
            <a:srgbClr val="000066"/>
          </a:solidFill>
          <a:latin typeface="Times New Roman"/>
          <a:ea typeface="Times New Roman"/>
          <a:cs typeface="Times New Roman"/>
          <a:sym typeface="Times New Roman"/>
        </a:defRPr>
      </a:lvl6pPr>
      <a:lvl7pPr indent="914400" algn="ctr">
        <a:defRPr sz="4400">
          <a:solidFill>
            <a:srgbClr val="000066"/>
          </a:solidFill>
          <a:latin typeface="Times New Roman"/>
          <a:ea typeface="Times New Roman"/>
          <a:cs typeface="Times New Roman"/>
          <a:sym typeface="Times New Roman"/>
        </a:defRPr>
      </a:lvl7pPr>
      <a:lvl8pPr indent="1371600" algn="ctr">
        <a:defRPr sz="4400">
          <a:solidFill>
            <a:srgbClr val="000066"/>
          </a:solidFill>
          <a:latin typeface="Times New Roman"/>
          <a:ea typeface="Times New Roman"/>
          <a:cs typeface="Times New Roman"/>
          <a:sym typeface="Times New Roman"/>
        </a:defRPr>
      </a:lvl8pPr>
      <a:lvl9pPr indent="1828800" algn="ctr">
        <a:defRPr sz="4400">
          <a:solidFill>
            <a:srgbClr val="000066"/>
          </a:solidFill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indent="-342900">
        <a:spcBef>
          <a:spcPts val="700"/>
        </a:spcBef>
        <a:buSzPct val="100000"/>
        <a:buChar char="•"/>
        <a:defRPr sz="3200">
          <a:solidFill>
            <a:srgbClr val="000066"/>
          </a:solidFill>
          <a:latin typeface="Times New Roman"/>
          <a:ea typeface="Times New Roman"/>
          <a:cs typeface="Times New Roman"/>
          <a:sym typeface="Times New Roman"/>
        </a:defRPr>
      </a:lvl1pPr>
      <a:lvl2pPr marL="783771" indent="-326571">
        <a:spcBef>
          <a:spcPts val="700"/>
        </a:spcBef>
        <a:buSzPct val="100000"/>
        <a:buChar char="–"/>
        <a:defRPr sz="3200">
          <a:solidFill>
            <a:srgbClr val="000066"/>
          </a:solidFill>
          <a:latin typeface="Times New Roman"/>
          <a:ea typeface="Times New Roman"/>
          <a:cs typeface="Times New Roman"/>
          <a:sym typeface="Times New Roman"/>
        </a:defRPr>
      </a:lvl2pPr>
      <a:lvl3pPr marL="1219200" indent="-304800">
        <a:spcBef>
          <a:spcPts val="700"/>
        </a:spcBef>
        <a:buSzPct val="100000"/>
        <a:buChar char="•"/>
        <a:defRPr sz="3200">
          <a:solidFill>
            <a:srgbClr val="000066"/>
          </a:solidFill>
          <a:latin typeface="Times New Roman"/>
          <a:ea typeface="Times New Roman"/>
          <a:cs typeface="Times New Roman"/>
          <a:sym typeface="Times New Roman"/>
        </a:defRPr>
      </a:lvl3pPr>
      <a:lvl4pPr marL="1737360" indent="-365760">
        <a:spcBef>
          <a:spcPts val="700"/>
        </a:spcBef>
        <a:buSzPct val="100000"/>
        <a:buChar char="–"/>
        <a:defRPr sz="3200">
          <a:solidFill>
            <a:srgbClr val="000066"/>
          </a:solidFill>
          <a:latin typeface="Times New Roman"/>
          <a:ea typeface="Times New Roman"/>
          <a:cs typeface="Times New Roman"/>
          <a:sym typeface="Times New Roman"/>
        </a:defRPr>
      </a:lvl4pPr>
      <a:lvl5pPr marL="2194560" indent="-365760">
        <a:spcBef>
          <a:spcPts val="700"/>
        </a:spcBef>
        <a:buSzPct val="100000"/>
        <a:buChar char="»"/>
        <a:defRPr sz="3200">
          <a:solidFill>
            <a:srgbClr val="000066"/>
          </a:solidFill>
          <a:latin typeface="Times New Roman"/>
          <a:ea typeface="Times New Roman"/>
          <a:cs typeface="Times New Roman"/>
          <a:sym typeface="Times New Roman"/>
        </a:defRPr>
      </a:lvl5pPr>
      <a:lvl6pPr marL="2651760" indent="-365760">
        <a:spcBef>
          <a:spcPts val="700"/>
        </a:spcBef>
        <a:buSzPct val="100000"/>
        <a:buChar char="»"/>
        <a:defRPr sz="3200">
          <a:solidFill>
            <a:srgbClr val="000066"/>
          </a:solidFill>
          <a:latin typeface="Times New Roman"/>
          <a:ea typeface="Times New Roman"/>
          <a:cs typeface="Times New Roman"/>
          <a:sym typeface="Times New Roman"/>
        </a:defRPr>
      </a:lvl6pPr>
      <a:lvl7pPr marL="3108960" indent="-365760">
        <a:spcBef>
          <a:spcPts val="700"/>
        </a:spcBef>
        <a:buSzPct val="100000"/>
        <a:buChar char="»"/>
        <a:defRPr sz="3200">
          <a:solidFill>
            <a:srgbClr val="000066"/>
          </a:solidFill>
          <a:latin typeface="Times New Roman"/>
          <a:ea typeface="Times New Roman"/>
          <a:cs typeface="Times New Roman"/>
          <a:sym typeface="Times New Roman"/>
        </a:defRPr>
      </a:lvl7pPr>
      <a:lvl8pPr marL="3566159" indent="-365759">
        <a:spcBef>
          <a:spcPts val="700"/>
        </a:spcBef>
        <a:buSzPct val="100000"/>
        <a:buChar char="»"/>
        <a:defRPr sz="3200">
          <a:solidFill>
            <a:srgbClr val="000066"/>
          </a:solidFill>
          <a:latin typeface="Times New Roman"/>
          <a:ea typeface="Times New Roman"/>
          <a:cs typeface="Times New Roman"/>
          <a:sym typeface="Times New Roman"/>
        </a:defRPr>
      </a:lvl8pPr>
      <a:lvl9pPr marL="4023359" indent="-365759">
        <a:spcBef>
          <a:spcPts val="700"/>
        </a:spcBef>
        <a:buSzPct val="100000"/>
        <a:buChar char="»"/>
        <a:defRPr sz="3200">
          <a:solidFill>
            <a:srgbClr val="000066"/>
          </a:solidFill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indent="2286000" algn="r">
        <a:defRPr sz="10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indent="2743200" algn="r">
        <a:defRPr sz="10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indent="3200400" algn="r">
        <a:defRPr sz="10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indent="3657600" algn="r">
        <a:defRPr sz="10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2919660" y="2362200"/>
            <a:ext cx="5539979" cy="2209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300" b="1" dirty="0">
                <a:solidFill>
                  <a:srgbClr val="000066"/>
                </a:solidFill>
              </a:rPr>
              <a:t>Surviving Inspection</a:t>
            </a:r>
            <a:endParaRPr sz="4300" b="1" dirty="0">
              <a:solidFill>
                <a:srgbClr val="00006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200" dirty="0">
              <a:solidFill>
                <a:srgbClr val="00006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000066"/>
                </a:solidFill>
              </a:rPr>
              <a:t>MRA Education Day</a:t>
            </a:r>
            <a:br>
              <a:rPr sz="3200" dirty="0">
                <a:solidFill>
                  <a:srgbClr val="000066"/>
                </a:solidFill>
              </a:rPr>
            </a:br>
            <a:r>
              <a:rPr sz="2000" dirty="0">
                <a:solidFill>
                  <a:srgbClr val="000066"/>
                </a:solidFill>
              </a:rPr>
              <a:t>October 2</a:t>
            </a:r>
            <a:r>
              <a:rPr lang="en-US" sz="2000" dirty="0">
                <a:solidFill>
                  <a:srgbClr val="000066"/>
                </a:solidFill>
              </a:rPr>
              <a:t>7</a:t>
            </a:r>
            <a:r>
              <a:rPr sz="2000" dirty="0">
                <a:solidFill>
                  <a:srgbClr val="000066"/>
                </a:solidFill>
              </a:rPr>
              <a:t>, 201</a:t>
            </a:r>
            <a:r>
              <a:rPr lang="en-US" sz="2000" dirty="0"/>
              <a:t>8</a:t>
            </a:r>
            <a:endParaRPr sz="2000" dirty="0">
              <a:solidFill>
                <a:srgbClr val="000066"/>
              </a:solidFill>
            </a:endParaRP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1987822" y="4913650"/>
            <a:ext cx="5168356" cy="1410951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/>
          <a:p>
            <a:pPr lvl="0" defTabSz="77724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615" i="1" dirty="0"/>
              <a:t>Presented by</a:t>
            </a:r>
          </a:p>
          <a:p>
            <a:pPr lvl="0" defTabSz="77724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1615" b="1" dirty="0">
                <a:solidFill>
                  <a:schemeClr val="tx1"/>
                </a:solidFill>
              </a:rPr>
              <a:t>Kevin </a:t>
            </a:r>
            <a:r>
              <a:rPr lang="en-US" sz="1615" b="1" dirty="0" err="1">
                <a:solidFill>
                  <a:schemeClr val="tx1"/>
                </a:solidFill>
              </a:rPr>
              <a:t>Genson</a:t>
            </a:r>
            <a:endParaRPr lang="en-US" sz="1615" b="1" dirty="0">
              <a:solidFill>
                <a:schemeClr val="tx1"/>
              </a:solidFill>
            </a:endParaRPr>
          </a:p>
          <a:p>
            <a:pPr lvl="0" defTabSz="77724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1615" b="1" dirty="0">
                <a:solidFill>
                  <a:schemeClr val="tx1"/>
                </a:solidFill>
              </a:rPr>
              <a:t>kgenson@firstchesapeake.org</a:t>
            </a:r>
            <a:endParaRPr sz="1615" b="1" dirty="0">
              <a:solidFill>
                <a:schemeClr val="tx1"/>
              </a:solidFill>
            </a:endParaRPr>
          </a:p>
          <a:p>
            <a:pPr lvl="0" defTabSz="777240">
              <a:spcBef>
                <a:spcPts val="200"/>
              </a:spcBef>
              <a:defRPr sz="1800">
                <a:solidFill>
                  <a:srgbClr val="000000"/>
                </a:solidFill>
              </a:defRPr>
            </a:pPr>
            <a:endParaRPr sz="1615" i="1" dirty="0"/>
          </a:p>
          <a:p>
            <a:pPr lvl="0" defTabSz="777240">
              <a:spcBef>
                <a:spcPts val="200"/>
              </a:spcBef>
              <a:defRPr sz="1800">
                <a:solidFill>
                  <a:srgbClr val="000000"/>
                </a:solidFill>
              </a:defRPr>
            </a:pPr>
            <a:r>
              <a:rPr lang="en-US" sz="1615" i="1" dirty="0"/>
              <a:t>Senior Robot Inspector</a:t>
            </a:r>
            <a:br>
              <a:rPr sz="1615" i="1" dirty="0"/>
            </a:br>
            <a:r>
              <a:rPr sz="1615" i="1" dirty="0"/>
              <a:t>Chesapeake </a:t>
            </a:r>
            <a:r>
              <a:rPr lang="en-US" sz="1615" i="1" dirty="0"/>
              <a:t>District</a:t>
            </a:r>
            <a:endParaRPr sz="1615" i="1" dirty="0"/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1</a:t>
            </a:fld>
            <a:endParaRPr sz="1400">
              <a:solidFill>
                <a:srgbClr val="000066"/>
              </a:solidFill>
            </a:endParaRPr>
          </a:p>
        </p:txBody>
      </p:sp>
      <p:pic>
        <p:nvPicPr>
          <p:cNvPr id="6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662" y="1944349"/>
            <a:ext cx="1905001" cy="255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2019 FIRST Robotics Competition Game Logo DESTINATION: DEEP SPACE">
            <a:extLst>
              <a:ext uri="{FF2B5EF4-FFF2-40B4-BE49-F238E27FC236}">
                <a16:creationId xmlns:a16="http://schemas.microsoft.com/office/drawing/2014/main" id="{96B7F63A-9098-43FA-9017-C3A050805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396"/>
            <a:ext cx="1426828" cy="14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006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006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0066"/>
              </a:solidFill>
            </a:endParaRPr>
          </a:p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0066"/>
              </a:solidFill>
            </a:endParaRPr>
          </a:p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0066"/>
              </a:solidFill>
            </a:endParaRPr>
          </a:p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0066"/>
              </a:solidFill>
            </a:endParaRPr>
          </a:p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0066"/>
              </a:solidFill>
            </a:endParaRPr>
          </a:p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0066"/>
              </a:solidFill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10</a:t>
            </a:fld>
            <a:endParaRPr sz="1400">
              <a:solidFill>
                <a:srgbClr val="000066"/>
              </a:solidFill>
            </a:endParaRPr>
          </a:p>
        </p:txBody>
      </p:sp>
      <p:pic>
        <p:nvPicPr>
          <p:cNvPr id="8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9780" y="2671599"/>
            <a:ext cx="4524440" cy="3393329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Inspection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Unbagging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DO NOT UNBAG YOUR ROBOT UNTIL AUTHORIZED</a:t>
            </a:r>
            <a:endParaRPr lang="en-US" dirty="0"/>
          </a:p>
          <a:p>
            <a:pPr lvl="1"/>
            <a:r>
              <a:rPr lang="en-US" dirty="0"/>
              <a:t>You will be forced to stop and will likely have to wait several hours</a:t>
            </a:r>
          </a:p>
          <a:p>
            <a:r>
              <a:rPr lang="en-US" dirty="0"/>
              <a:t>Make sure your bag-and-tag form is signed and ready as soon as you enter the pit</a:t>
            </a:r>
          </a:p>
          <a:p>
            <a:pPr lvl="1"/>
            <a:r>
              <a:rPr lang="en-US" dirty="0"/>
              <a:t>Inspectors will be eager to sign you out</a:t>
            </a:r>
          </a:p>
          <a:p>
            <a:pPr lvl="1"/>
            <a:r>
              <a:rPr lang="en-US" dirty="0"/>
              <a:t>Designate a team member as being responsible for the form</a:t>
            </a:r>
          </a:p>
          <a:p>
            <a:pPr lvl="1"/>
            <a:r>
              <a:rPr lang="en-US" dirty="0"/>
              <a:t>Take a picture of the form before you leave</a:t>
            </a:r>
          </a:p>
          <a:p>
            <a:pPr lvl="1"/>
            <a:r>
              <a:rPr lang="en-US" dirty="0"/>
              <a:t>Do not put the form inside the bag</a:t>
            </a:r>
          </a:p>
          <a:p>
            <a:r>
              <a:rPr lang="en-US" dirty="0"/>
              <a:t>If you are found to be noncompliant, the LRI will have to get several signatures and this takes time.</a:t>
            </a:r>
          </a:p>
          <a:p>
            <a:r>
              <a:rPr lang="en-US" dirty="0"/>
              <a:t>Repeat offenders will require that I notify FIRST HQ and establish penalties.</a:t>
            </a:r>
          </a:p>
          <a:p>
            <a:pPr lvl="1"/>
            <a:r>
              <a:rPr lang="en-US" dirty="0"/>
              <a:t>This can be up to losing an entire day of unbag time.</a:t>
            </a:r>
          </a:p>
        </p:txBody>
      </p:sp>
    </p:spTree>
    <p:extLst>
      <p:ext uri="{BB962C8B-B14F-4D97-AF65-F5344CB8AC3E}">
        <p14:creationId xmlns:p14="http://schemas.microsoft.com/office/powerpoint/2010/main" val="423796473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66"/>
                </a:solidFill>
              </a:rPr>
              <a:t>Weight</a:t>
            </a: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Robot</a:t>
            </a:r>
            <a:endParaRPr sz="2400" dirty="0">
              <a:solidFill>
                <a:srgbClr val="000066"/>
              </a:solidFill>
            </a:endParaRPr>
          </a:p>
          <a:p>
            <a:pPr marL="1097280" lvl="2" indent="-18288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000066"/>
                </a:solidFill>
              </a:rPr>
              <a:t>Remove battery and bumpers</a:t>
            </a:r>
            <a:endParaRPr sz="2000" dirty="0">
              <a:solidFill>
                <a:srgbClr val="000066"/>
              </a:solidFill>
            </a:endParaRPr>
          </a:p>
          <a:p>
            <a:pPr marL="1097280" lvl="2" indent="-18288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000066"/>
                </a:solidFill>
              </a:rPr>
              <a:t>Include all robot mechanisms</a:t>
            </a:r>
            <a:endParaRPr sz="2000" dirty="0">
              <a:solidFill>
                <a:srgbClr val="000066"/>
              </a:solidFill>
            </a:endParaRP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Bumpers</a:t>
            </a:r>
            <a:endParaRPr sz="2400" dirty="0">
              <a:solidFill>
                <a:srgbClr val="000066"/>
              </a:solidFill>
            </a:endParaRPr>
          </a:p>
          <a:p>
            <a:pPr marL="1097280" lvl="2" indent="-18288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000066"/>
                </a:solidFill>
              </a:rPr>
              <a:t>Weigh each set individually</a:t>
            </a:r>
            <a:endParaRPr sz="2000" dirty="0">
              <a:solidFill>
                <a:srgbClr val="000066"/>
              </a:solidFill>
            </a:endParaRPr>
          </a:p>
          <a:p>
            <a:pPr marL="1097280" lvl="2" indent="-18288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000066"/>
                </a:solidFill>
              </a:rPr>
              <a:t>Include all mounting hardware</a:t>
            </a:r>
            <a:endParaRPr sz="2000" dirty="0">
              <a:solidFill>
                <a:srgbClr val="000066"/>
              </a:solidFill>
            </a:endParaRP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Team places items on scale</a:t>
            </a:r>
            <a:endParaRPr sz="2400" dirty="0">
              <a:solidFill>
                <a:srgbClr val="000066"/>
              </a:solidFill>
            </a:endParaRP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000066"/>
                </a:solidFill>
              </a:rPr>
              <a:t>DO NOT STEP ON SCALE</a:t>
            </a:r>
            <a:endParaRPr sz="2400" b="1" dirty="0">
              <a:solidFill>
                <a:srgbClr val="00006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66"/>
                </a:solidFill>
              </a:rPr>
              <a:t>Size</a:t>
            </a: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Remove bumpers</a:t>
            </a:r>
            <a:endParaRPr sz="2400" dirty="0">
              <a:solidFill>
                <a:srgbClr val="000066"/>
              </a:solidFill>
            </a:endParaRP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Inspection method varies over years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12</a:t>
            </a:fld>
            <a:endParaRPr sz="1400">
              <a:solidFill>
                <a:srgbClr val="000066"/>
              </a:solidFill>
            </a:endParaRPr>
          </a:p>
        </p:txBody>
      </p:sp>
      <p:pic>
        <p:nvPicPr>
          <p:cNvPr id="91" name="image6.jpg" descr="DSCF023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9939" y="2590800"/>
            <a:ext cx="2605996" cy="1952625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Inspection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66"/>
                </a:solidFill>
              </a:rPr>
              <a:t>Continue in Pit</a:t>
            </a: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66"/>
                </a:solidFill>
              </a:rPr>
              <a:t>Minimize representatives in pit</a:t>
            </a:r>
          </a:p>
          <a:p>
            <a:pPr marL="1143000" lvl="2" indent="-2286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Prefer 2 key students</a:t>
            </a: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66"/>
                </a:solidFill>
              </a:rPr>
              <a:t>Ensure all stored energy in lowest </a:t>
            </a:r>
            <a:br>
              <a:rPr sz="2400" dirty="0">
                <a:solidFill>
                  <a:srgbClr val="000066"/>
                </a:solidFill>
              </a:rPr>
            </a:br>
            <a:r>
              <a:rPr sz="2400" dirty="0">
                <a:solidFill>
                  <a:srgbClr val="000066"/>
                </a:solidFill>
              </a:rPr>
              <a:t>energy state</a:t>
            </a:r>
            <a:endParaRPr dirty="0">
              <a:solidFill>
                <a:srgbClr val="000066"/>
              </a:solidFill>
            </a:endParaRPr>
          </a:p>
          <a:p>
            <a:pPr marL="1120139" lvl="2" indent="-205739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66"/>
                </a:solidFill>
              </a:rPr>
              <a:t>Turn off robot</a:t>
            </a:r>
            <a:endParaRPr sz="2000" dirty="0">
              <a:solidFill>
                <a:srgbClr val="000066"/>
              </a:solidFill>
            </a:endParaRPr>
          </a:p>
          <a:p>
            <a:pPr marL="1120139" lvl="2" indent="-205739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66"/>
                </a:solidFill>
              </a:rPr>
              <a:t>Relieve pressures (i.e., air in storage tanks)</a:t>
            </a:r>
            <a:endParaRPr sz="2000" dirty="0">
              <a:solidFill>
                <a:srgbClr val="000066"/>
              </a:solidFill>
            </a:endParaRPr>
          </a:p>
          <a:p>
            <a:pPr marL="1120139" lvl="2" indent="-205739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66"/>
                </a:solidFill>
              </a:rPr>
              <a:t>Release springs / surgical tubing / bungee cords, etc.</a:t>
            </a:r>
            <a:endParaRPr sz="2000" dirty="0">
              <a:solidFill>
                <a:srgbClr val="00006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66"/>
                </a:solidFill>
              </a:rPr>
              <a:t>Team must prove robot is safe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13</a:t>
            </a:fld>
            <a:endParaRPr sz="140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Inspection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322325" lvl="0" indent="-322325" defTabSz="859536">
              <a:defRPr sz="1800">
                <a:solidFill>
                  <a:srgbClr val="000000"/>
                </a:solidFill>
              </a:defRPr>
            </a:pPr>
            <a:r>
              <a:rPr sz="2632" b="1" dirty="0">
                <a:solidFill>
                  <a:srgbClr val="000066"/>
                </a:solidFill>
              </a:rPr>
              <a:t>Bumpers (</a:t>
            </a:r>
            <a:r>
              <a:rPr sz="2632" b="1" dirty="0">
                <a:solidFill>
                  <a:srgbClr val="FF0000"/>
                </a:solidFill>
              </a:rPr>
              <a:t>Red </a:t>
            </a:r>
            <a:r>
              <a:rPr sz="2632" b="1" dirty="0">
                <a:solidFill>
                  <a:srgbClr val="000066"/>
                </a:solidFill>
              </a:rPr>
              <a:t>&amp; </a:t>
            </a:r>
            <a:r>
              <a:rPr sz="2632" b="1" dirty="0">
                <a:solidFill>
                  <a:srgbClr val="000099"/>
                </a:solidFill>
              </a:rPr>
              <a:t>Blue</a:t>
            </a:r>
            <a:r>
              <a:rPr sz="2632" b="1" dirty="0">
                <a:solidFill>
                  <a:srgbClr val="000066"/>
                </a:solidFill>
              </a:rPr>
              <a:t>)</a:t>
            </a:r>
          </a:p>
          <a:p>
            <a:pPr marL="653605" lvl="1" indent="-223837" defTabSz="859536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66"/>
                </a:solidFill>
              </a:rPr>
              <a:t>Construction</a:t>
            </a:r>
          </a:p>
          <a:p>
            <a:pPr marL="1031443" lvl="2" indent="-171907" defTabSz="859536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Proper plywood backing</a:t>
            </a:r>
          </a:p>
          <a:p>
            <a:pPr marL="1031443" lvl="2" indent="-171907" defTabSz="859536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Pool noodles</a:t>
            </a:r>
          </a:p>
          <a:p>
            <a:pPr marL="1031443" lvl="2" indent="-171907" defTabSz="859536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Durable fabric cover</a:t>
            </a:r>
          </a:p>
          <a:p>
            <a:pPr marL="1031443" lvl="2" indent="-171907" defTabSz="859536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Proper display of team number</a:t>
            </a:r>
          </a:p>
          <a:p>
            <a:pPr marL="653605" lvl="1" indent="-223837" defTabSz="859536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66"/>
                </a:solidFill>
              </a:rPr>
              <a:t>Mounting</a:t>
            </a:r>
          </a:p>
          <a:p>
            <a:pPr marL="1031443" lvl="2" indent="-171907" defTabSz="859536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Securely fastened</a:t>
            </a:r>
          </a:p>
          <a:p>
            <a:pPr marL="1031443" lvl="2" indent="-171907" defTabSz="859536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Ease of removal</a:t>
            </a:r>
          </a:p>
          <a:p>
            <a:pPr marL="698373" lvl="1" indent="-268604" defTabSz="85953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Pay particular attention to gaps</a:t>
            </a:r>
          </a:p>
          <a:p>
            <a:pPr marL="1142237" lvl="2" indent="-268604" defTabSz="85953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No gaps in corners</a:t>
            </a:r>
          </a:p>
          <a:p>
            <a:pPr marL="1142237" lvl="2" indent="-268604" defTabSz="859536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Minimum corner coverage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14</a:t>
            </a:fld>
            <a:endParaRPr sz="1400">
              <a:solidFill>
                <a:srgbClr val="000066"/>
              </a:solidFill>
            </a:endParaRPr>
          </a:p>
        </p:txBody>
      </p:sp>
      <p:pic>
        <p:nvPicPr>
          <p:cNvPr id="102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0" y="2005613"/>
            <a:ext cx="2325830" cy="2207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1200" y="4199593"/>
            <a:ext cx="2051689" cy="15335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Bumpers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Bumpers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929" y="1981200"/>
            <a:ext cx="5654533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Bumpers are not an afterthought!</a:t>
            </a:r>
          </a:p>
          <a:p>
            <a:pPr lvl="1"/>
            <a:r>
              <a:rPr lang="en-US" dirty="0"/>
              <a:t>They are a mandatory part of the robot</a:t>
            </a:r>
          </a:p>
          <a:p>
            <a:pPr lvl="1"/>
            <a:r>
              <a:rPr lang="en-US" dirty="0"/>
              <a:t>Bumpers can easily disqualify a robot if not robustly constructed</a:t>
            </a:r>
          </a:p>
          <a:p>
            <a:r>
              <a:rPr lang="en-US" dirty="0"/>
              <a:t>Design and build early in the build period</a:t>
            </a:r>
          </a:p>
          <a:p>
            <a:pPr lvl="1"/>
            <a:r>
              <a:rPr lang="en-US" dirty="0"/>
              <a:t>Robust design that can withstand impact</a:t>
            </a:r>
          </a:p>
          <a:p>
            <a:pPr lvl="1"/>
            <a:r>
              <a:rPr lang="en-US" dirty="0"/>
              <a:t>Easy and intuitive mounting system</a:t>
            </a:r>
          </a:p>
          <a:p>
            <a:pPr lvl="1"/>
            <a:r>
              <a:rPr lang="en-US" dirty="0"/>
              <a:t>Double-check corners for no gaps</a:t>
            </a:r>
          </a:p>
          <a:p>
            <a:r>
              <a:rPr lang="en-US" dirty="0"/>
              <a:t>Avoid bumper covers or convertible bumpers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083497-6B5F-46C9-BA14-50B1C78A25B3}"/>
              </a:ext>
            </a:extLst>
          </p:cNvPr>
          <p:cNvGrpSpPr/>
          <p:nvPr/>
        </p:nvGrpSpPr>
        <p:grpSpPr>
          <a:xfrm>
            <a:off x="6215308" y="2996220"/>
            <a:ext cx="2702189" cy="2641181"/>
            <a:chOff x="6087740" y="4198119"/>
            <a:chExt cx="2292779" cy="2236506"/>
          </a:xfrm>
        </p:grpSpPr>
        <p:pic>
          <p:nvPicPr>
            <p:cNvPr id="5" name="image21.jpg" descr="Team 907's robot for FRC 2010">
              <a:extLst>
                <a:ext uri="{FF2B5EF4-FFF2-40B4-BE49-F238E27FC236}">
                  <a16:creationId xmlns:a16="http://schemas.microsoft.com/office/drawing/2014/main" id="{0B5B7A37-5B06-4858-9FB8-C752BF9E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4097" t="45371" r="14931"/>
            <a:stretch/>
          </p:blipFill>
          <p:spPr>
            <a:xfrm>
              <a:off x="6093349" y="4533526"/>
              <a:ext cx="2281561" cy="1565692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6" name="Group 407">
              <a:extLst>
                <a:ext uri="{FF2B5EF4-FFF2-40B4-BE49-F238E27FC236}">
                  <a16:creationId xmlns:a16="http://schemas.microsoft.com/office/drawing/2014/main" id="{930A61C5-F8B0-4027-8920-B2D96BFD22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87740" y="4198119"/>
              <a:ext cx="2292779" cy="2236506"/>
              <a:chOff x="0" y="0"/>
              <a:chExt cx="3021756" cy="2947590"/>
            </a:xfrm>
          </p:grpSpPr>
          <p:sp>
            <p:nvSpPr>
              <p:cNvPr id="7" name="Shape 405">
                <a:extLst>
                  <a:ext uri="{FF2B5EF4-FFF2-40B4-BE49-F238E27FC236}">
                    <a16:creationId xmlns:a16="http://schemas.microsoft.com/office/drawing/2014/main" id="{D018D885-DC5D-436B-A642-E1134F4885B0}"/>
                  </a:ext>
                </a:extLst>
              </p:cNvPr>
              <p:cNvSpPr/>
              <p:nvPr/>
            </p:nvSpPr>
            <p:spPr>
              <a:xfrm flipV="1">
                <a:off x="473454" y="436371"/>
                <a:ext cx="2074849" cy="2074849"/>
              </a:xfrm>
              <a:prstGeom prst="line">
                <a:avLst/>
              </a:prstGeom>
              <a:noFill/>
              <a:ln w="152400" cap="flat">
                <a:solidFill>
                  <a:srgbClr val="FF2600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8" name="Shape 406">
                <a:extLst>
                  <a:ext uri="{FF2B5EF4-FFF2-40B4-BE49-F238E27FC236}">
                    <a16:creationId xmlns:a16="http://schemas.microsoft.com/office/drawing/2014/main" id="{7F0317BF-D52A-491D-AEA7-0020BC76C97F}"/>
                  </a:ext>
                </a:extLst>
              </p:cNvPr>
              <p:cNvSpPr/>
              <p:nvPr/>
            </p:nvSpPr>
            <p:spPr>
              <a:xfrm>
                <a:off x="0" y="0"/>
                <a:ext cx="3021757" cy="2947591"/>
              </a:xfrm>
              <a:prstGeom prst="ellipse">
                <a:avLst/>
              </a:prstGeom>
              <a:noFill/>
              <a:ln w="152400" cap="flat">
                <a:solidFill>
                  <a:srgbClr val="FF2600"/>
                </a:solidFill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86124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006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006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0066"/>
              </a:solidFill>
            </a:endParaRPr>
          </a:p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0066"/>
              </a:solidFill>
            </a:endParaRP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16</a:t>
            </a:fld>
            <a:endParaRPr sz="140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Inspection</a:t>
            </a:r>
          </a:p>
        </p:txBody>
      </p:sp>
      <p:pic>
        <p:nvPicPr>
          <p:cNvPr id="4098" name="Picture 2" descr="https://lh3.googleusercontent.com/5HDrOgel0SqJoXguQ6aFEgZigHNqmjVOxKc-J70xA73pD8wTe65IC3cu_N6BXdOtiq8XnwcGGtRD8mdQaGYEO5WDx9bAek-4VjW6GCQybHsFVinIRZOxZZHRfmgbqDK71-ibHcaPUslbhFgy7_2IG56yalM78vqbS1OehU29s_QA5xpGw3TPyVj6vwAqYXLHHXqulPWdLEh7ZQ0O1SgLOBPHVVIM2QY0XDkw7D5bNKMkkfnB1cfcugrkMCkxIZZjwZInSd16P13OOh7yEGTyYk0mM3DBP27kB15zxW9VL4K3xtf8SOsYzGxx6MI2Tkr_-rU1jbX-dcww2pCGpScr-eiRZfQ5sOeV06d7pZcXn3hq8C_ioUPlCaEick8Gi1VX2g-h2Sb2-xLFjYK-7DoJdl1X7TJCBVrW84EkTu0KpObNn_QgP9CWAZTQeKFq1a76AG47ahJZavbg4D9jSIMdazz-VZMKREXBoO2H5f0hwaV5mTWITMH5cwB-7dgd-WqV_QX1Rd7SksbaON5ImH5Dfv_jVeOHgQYmJLWHvZ7RYWfRSv-2msyUFnF3EsTNxGG2exyEqwxYPJu95pyihfahalRWKgQlOlBwFW1AYpI7wGCsPuj8ZsqMNTBpPjllQ0MtuFBgs8M3jYU2PAE7F7CIdjW-DvRcNTUooX3O=w1024-h840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39" y="1801599"/>
            <a:ext cx="5874522" cy="48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66"/>
                </a:solidFill>
              </a:rPr>
              <a:t>Bill of Materials (BOM)</a:t>
            </a: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66"/>
                </a:solidFill>
              </a:rPr>
              <a:t>Please have one ready</a:t>
            </a: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66"/>
                </a:solidFill>
              </a:rPr>
              <a:t>Total cost of materials &lt;= limit</a:t>
            </a: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66"/>
                </a:solidFill>
              </a:rPr>
              <a:t>Total cost of any one component &lt;= limit</a:t>
            </a:r>
            <a:endParaRPr lang="en-US" sz="2400" dirty="0">
              <a:solidFill>
                <a:srgbClr val="000066"/>
              </a:solidFill>
            </a:endParaRPr>
          </a:p>
          <a:p>
            <a:pPr marL="1186814" lvl="2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KOP components excluded</a:t>
            </a:r>
          </a:p>
          <a:p>
            <a:pPr marL="1186814" lvl="2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Typically a lower limit for excludable components</a:t>
            </a:r>
            <a:endParaRPr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66"/>
                </a:solidFill>
              </a:rPr>
              <a:t>Cost = Material + Labor</a:t>
            </a:r>
          </a:p>
          <a:p>
            <a:pPr marL="1188719" lvl="2" indent="-274319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66"/>
                </a:solidFill>
              </a:rPr>
              <a:t>Labor from team members and recognized team sponsors are excluded</a:t>
            </a:r>
            <a:endParaRPr sz="2000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66"/>
                </a:solidFill>
              </a:rPr>
              <a:t>Can be provided in </a:t>
            </a:r>
            <a:r>
              <a:rPr sz="2400" b="1" dirty="0">
                <a:solidFill>
                  <a:srgbClr val="000066"/>
                </a:solidFill>
              </a:rPr>
              <a:t>printed or electronic form</a:t>
            </a:r>
            <a:endParaRPr lang="en-US" sz="2400" b="1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Put a copy on Google Drive or take a picture</a:t>
            </a:r>
            <a:endParaRPr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17</a:t>
            </a:fld>
            <a:endParaRPr sz="140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Inspection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66"/>
                </a:solidFill>
              </a:rPr>
              <a:t>Sharp Edges and Protrusions</a:t>
            </a: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66"/>
                </a:solidFill>
              </a:rPr>
              <a:t>Hazard to personnel or field</a:t>
            </a:r>
          </a:p>
          <a:p>
            <a:pPr marL="1143000" lvl="2" indent="-2286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Leading edges of the robot (surface area of at least 1 </a:t>
            </a:r>
            <a:r>
              <a:rPr lang="en-US" sz="2000" dirty="0">
                <a:solidFill>
                  <a:srgbClr val="000066"/>
                </a:solidFill>
              </a:rPr>
              <a:t>in</a:t>
            </a:r>
            <a:r>
              <a:rPr lang="en-US" sz="2000" baseline="30000" dirty="0">
                <a:solidFill>
                  <a:srgbClr val="000066"/>
                </a:solidFill>
              </a:rPr>
              <a:t>2</a:t>
            </a:r>
            <a:r>
              <a:rPr sz="2000" dirty="0">
                <a:solidFill>
                  <a:srgbClr val="000066"/>
                </a:solidFill>
              </a:rPr>
              <a:t>)</a:t>
            </a:r>
          </a:p>
          <a:p>
            <a:pPr marL="1143000" lvl="2" indent="-2286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Edges (minimum radius of 0.030)</a:t>
            </a:r>
          </a:p>
          <a:p>
            <a:pPr marL="1143000" lvl="2" indent="-2286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Points and corners (minimum radius of 1/8-inch</a:t>
            </a:r>
            <a:r>
              <a:rPr lang="en-US" sz="2000" dirty="0">
                <a:solidFill>
                  <a:srgbClr val="000066"/>
                </a:solidFill>
              </a:rPr>
              <a:t>)</a:t>
            </a:r>
          </a:p>
          <a:p>
            <a:pPr marL="1143000" lvl="2" indent="-2286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66"/>
                </a:solidFill>
              </a:rPr>
              <a:t>Undersides</a:t>
            </a:r>
            <a:endParaRPr sz="2000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66"/>
                </a:solidFill>
              </a:rPr>
              <a:t>Improperly cut tie-wraps</a:t>
            </a: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66"/>
                </a:solidFill>
              </a:rPr>
              <a:t>Areas of concern</a:t>
            </a:r>
          </a:p>
          <a:p>
            <a:pPr marL="1143000" lvl="2" indent="-2286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Robot parts that interact with game pieces</a:t>
            </a:r>
          </a:p>
          <a:p>
            <a:pPr marL="1143000" lvl="2" indent="-2286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Near 120 amp breaker</a:t>
            </a:r>
          </a:p>
          <a:p>
            <a:pPr marL="1143000" lvl="2" indent="-2286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Near battery connections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18</a:t>
            </a:fld>
            <a:endParaRPr sz="140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Inspection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5580776" cy="4343400"/>
          </a:xfrm>
          <a:prstGeom prst="rect">
            <a:avLst/>
          </a:prstGeom>
        </p:spPr>
        <p:txBody>
          <a:bodyPr lIns="0" tIns="0" rIns="0" bIns="0">
            <a:normAutofit fontScale="85000"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200" b="1" dirty="0">
                <a:solidFill>
                  <a:srgbClr val="000066"/>
                </a:solidFill>
              </a:rPr>
              <a:t>Safe Energy Storage</a:t>
            </a:r>
            <a:endParaRPr sz="2200" b="1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One </a:t>
            </a:r>
            <a:r>
              <a:rPr lang="en-US" sz="2000" dirty="0">
                <a:solidFill>
                  <a:srgbClr val="000066"/>
                </a:solidFill>
              </a:rPr>
              <a:t>approved </a:t>
            </a:r>
            <a:r>
              <a:rPr sz="2000" dirty="0">
                <a:solidFill>
                  <a:srgbClr val="000066"/>
                </a:solidFill>
              </a:rPr>
              <a:t>batter</a:t>
            </a:r>
            <a:r>
              <a:rPr lang="en-US" sz="2000" dirty="0">
                <a:solidFill>
                  <a:srgbClr val="000066"/>
                </a:solidFill>
              </a:rPr>
              <a:t>y</a:t>
            </a:r>
          </a:p>
          <a:p>
            <a:pPr marL="1186814" lvl="2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2018 rules allowed certain USB power packs.</a:t>
            </a:r>
            <a:endParaRPr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Springs, surgical tubing, bungee cords, etc.</a:t>
            </a: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Pressurized air in storage tanks</a:t>
            </a:r>
            <a:endParaRPr lang="en-US" sz="2000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Stored mechanical energy must be safe to be around</a:t>
            </a:r>
          </a:p>
          <a:p>
            <a:pPr marL="1186814" lvl="2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Consider who will be working around the devices</a:t>
            </a:r>
          </a:p>
          <a:p>
            <a:pPr marL="1186814" lvl="2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Teams must prove that their designs are safe</a:t>
            </a:r>
            <a:endParaRPr lang="en-US" sz="2000" dirty="0">
              <a:solidFill>
                <a:srgbClr val="000066"/>
              </a:solidFill>
            </a:endParaRPr>
          </a:p>
          <a:p>
            <a:pPr marL="295275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Securing Batteries</a:t>
            </a: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Battery must be secure (turn the robot upside down and shake it)</a:t>
            </a: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2” cinch strap (left) works well</a:t>
            </a: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Recommend avoiding the use of electrical energy storage that could stay charged after the robot is shut down (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supercaps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295275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lang="en-US" sz="2000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19</a:t>
            </a:fld>
            <a:endParaRPr sz="140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Inspection</a:t>
            </a:r>
          </a:p>
        </p:txBody>
      </p:sp>
      <p:pic>
        <p:nvPicPr>
          <p:cNvPr id="2052" name="Picture 4" descr="Image result for 2&quot; cinch strap">
            <a:extLst>
              <a:ext uri="{FF2B5EF4-FFF2-40B4-BE49-F238E27FC236}">
                <a16:creationId xmlns:a16="http://schemas.microsoft.com/office/drawing/2014/main" id="{4EA0D2AC-374C-4DFD-9C8B-D26C33A9A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12" y="1841259"/>
            <a:ext cx="1923875" cy="14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5F8AF7-E1F2-4046-BEE6-099B1B9CE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325" y="4180275"/>
            <a:ext cx="2186851" cy="18107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C430A0-3863-484B-A98C-EE23D856168C}"/>
              </a:ext>
            </a:extLst>
          </p:cNvPr>
          <p:cNvSpPr/>
          <p:nvPr/>
        </p:nvSpPr>
        <p:spPr>
          <a:xfrm>
            <a:off x="6248856" y="6030036"/>
            <a:ext cx="275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66"/>
                </a:solidFill>
                <a:latin typeface="Helvetica Neue"/>
              </a:rPr>
              <a:t>Battery Tray for AM14U Series (am-2939)</a:t>
            </a:r>
            <a:endParaRPr lang="en-US" sz="1400" b="1" dirty="0">
              <a:solidFill>
                <a:srgbClr val="00006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71487-7E3E-47EA-A646-6EF276116400}"/>
              </a:ext>
            </a:extLst>
          </p:cNvPr>
          <p:cNvSpPr/>
          <p:nvPr/>
        </p:nvSpPr>
        <p:spPr>
          <a:xfrm>
            <a:off x="6225786" y="3263614"/>
            <a:ext cx="2757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66"/>
                </a:solidFill>
                <a:latin typeface="Helvetica Neue"/>
              </a:rPr>
              <a:t>2” Cinch Strap (Amazon)</a:t>
            </a:r>
            <a:endParaRPr lang="en-US" sz="1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0066"/>
                </a:solidFill>
              </a:rPr>
              <a:t>Purpose and Goals</a:t>
            </a: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0066"/>
                </a:solidFill>
              </a:rPr>
              <a:t>Event Flow</a:t>
            </a: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0066"/>
                </a:solidFill>
              </a:rPr>
              <a:t>Inspection</a:t>
            </a: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0066"/>
                </a:solidFill>
              </a:rPr>
              <a:t>Final Thoughts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858000" y="6248400"/>
            <a:ext cx="1905000" cy="2870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2</a:t>
            </a:fld>
            <a:endParaRPr sz="1400">
              <a:solidFill>
                <a:srgbClr val="000066"/>
              </a:solidFill>
            </a:endParaRPr>
          </a:p>
        </p:txBody>
      </p:sp>
      <p:pic>
        <p:nvPicPr>
          <p:cNvPr id="69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2590800"/>
            <a:ext cx="2828925" cy="33337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531E-3B60-4D49-96B5-4262BEC0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Inspection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CF59C-5AC4-4C3C-9263-D8238A061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8" y="1981200"/>
            <a:ext cx="5488499" cy="4876800"/>
          </a:xfr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Pneumatic Storage</a:t>
            </a: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Storage tanks must be rigidly secured </a:t>
            </a:r>
          </a:p>
          <a:p>
            <a:pPr marL="1186814" lvl="2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Please avoid cable ties or tape</a:t>
            </a:r>
          </a:p>
          <a:p>
            <a:pPr marL="1186814" lvl="2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Cable ties are legal but rarely secure tanks well and can stretch over time</a:t>
            </a:r>
          </a:p>
          <a:p>
            <a:pPr marL="1186814" lvl="2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Tape is illegal on pneumatic components</a:t>
            </a:r>
          </a:p>
          <a:p>
            <a:pPr marL="1186814" lvl="2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Avoid using banding that could cut into the storage device</a:t>
            </a: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Preferred method are clamps or brackets</a:t>
            </a: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Consider using something other than a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Clippard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tank if you require a lot of air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D504B-8C8D-443A-B6C2-BA008D404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485" y="1797093"/>
            <a:ext cx="1691717" cy="21284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E0A93E-19A1-4BA3-9065-26EFA2F2A5F7}"/>
              </a:ext>
            </a:extLst>
          </p:cNvPr>
          <p:cNvSpPr/>
          <p:nvPr/>
        </p:nvSpPr>
        <p:spPr>
          <a:xfrm>
            <a:off x="5871788" y="3925544"/>
            <a:ext cx="3481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Bracket for Plastic Air Tank</a:t>
            </a:r>
          </a:p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(am-2008)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 descr="http://www.metropac.com/woeimg/00358284.jpg">
            <a:extLst>
              <a:ext uri="{FF2B5EF4-FFF2-40B4-BE49-F238E27FC236}">
                <a16:creationId xmlns:a16="http://schemas.microsoft.com/office/drawing/2014/main" id="{F9548CC7-CDF9-4FCC-BC26-7F26C8AB7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9" t="27523" r="19786" b="25260"/>
          <a:stretch/>
        </p:blipFill>
        <p:spPr bwMode="auto">
          <a:xfrm>
            <a:off x="6400798" y="4448764"/>
            <a:ext cx="2567031" cy="189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E15255-71F3-4BDD-943B-959AA4979B13}"/>
              </a:ext>
            </a:extLst>
          </p:cNvPr>
          <p:cNvSpPr/>
          <p:nvPr/>
        </p:nvSpPr>
        <p:spPr>
          <a:xfrm>
            <a:off x="6401606" y="6283354"/>
            <a:ext cx="2531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0.89 Gallon Aluminum Tank</a:t>
            </a:r>
          </a:p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(Lowriderdepot.com)</a:t>
            </a:r>
          </a:p>
        </p:txBody>
      </p:sp>
    </p:spTree>
    <p:extLst>
      <p:ext uri="{BB962C8B-B14F-4D97-AF65-F5344CB8AC3E}">
        <p14:creationId xmlns:p14="http://schemas.microsoft.com/office/powerpoint/2010/main" val="179362609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Recommendations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862582" cy="4876800"/>
          </a:xfrm>
        </p:spPr>
        <p:txBody>
          <a:bodyPr>
            <a:normAutofit fontScale="92500"/>
          </a:bodyPr>
          <a:lstStyle/>
          <a:p>
            <a:r>
              <a:rPr lang="en-US" dirty="0"/>
              <a:t>Clip your cable ties as short as you can get them</a:t>
            </a:r>
          </a:p>
          <a:p>
            <a:r>
              <a:rPr lang="en-US" dirty="0"/>
              <a:t>Run your hands over every part of the robot and file down accordingly</a:t>
            </a:r>
          </a:p>
          <a:p>
            <a:r>
              <a:rPr lang="en-US" dirty="0"/>
              <a:t>Ensure your battery is </a:t>
            </a:r>
            <a:r>
              <a:rPr lang="en-US" u="sng" dirty="0"/>
              <a:t>secure</a:t>
            </a:r>
            <a:r>
              <a:rPr lang="en-US" dirty="0"/>
              <a:t> but easy to remove</a:t>
            </a:r>
          </a:p>
          <a:p>
            <a:pPr lvl="1"/>
            <a:r>
              <a:rPr lang="en-US" dirty="0"/>
              <a:t>Constrained in every direction</a:t>
            </a:r>
          </a:p>
          <a:p>
            <a:pPr lvl="1"/>
            <a:r>
              <a:rPr lang="en-US" dirty="0"/>
              <a:t>Minimal movement</a:t>
            </a:r>
          </a:p>
          <a:p>
            <a:r>
              <a:rPr lang="en-US" dirty="0"/>
              <a:t>Properly secure pneumatic storage</a:t>
            </a:r>
          </a:p>
          <a:p>
            <a:pPr lvl="1"/>
            <a:r>
              <a:rPr lang="en-US" dirty="0"/>
              <a:t>COTS solutions are preferred</a:t>
            </a:r>
          </a:p>
          <a:p>
            <a:pPr lvl="1"/>
            <a:r>
              <a:rPr lang="en-US" dirty="0"/>
              <a:t>Clamping is better than cable ties</a:t>
            </a:r>
          </a:p>
          <a:p>
            <a:pPr lvl="1"/>
            <a:r>
              <a:rPr lang="en-US" dirty="0"/>
              <a:t>If the storage tank can move it will undergo scrutiny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0191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Recommendations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ballast is used, it </a:t>
            </a:r>
            <a:r>
              <a:rPr lang="en-US" u="sng" dirty="0"/>
              <a:t>must</a:t>
            </a:r>
            <a:r>
              <a:rPr lang="en-US" dirty="0"/>
              <a:t> be in compliance with the rules</a:t>
            </a:r>
          </a:p>
          <a:p>
            <a:pPr lvl="1"/>
            <a:r>
              <a:rPr lang="en-US" dirty="0"/>
              <a:t>No additional batteries</a:t>
            </a:r>
          </a:p>
          <a:p>
            <a:pPr lvl="1"/>
            <a:r>
              <a:rPr lang="en-US" dirty="0"/>
              <a:t>Must not pose a threat to personnel, field, or other robots</a:t>
            </a:r>
          </a:p>
          <a:p>
            <a:pPr lvl="2"/>
            <a:r>
              <a:rPr lang="en-US" dirty="0"/>
              <a:t>No exposed lead (uncoated dive weights)</a:t>
            </a:r>
          </a:p>
          <a:p>
            <a:pPr lvl="2"/>
            <a:r>
              <a:rPr lang="en-US" dirty="0"/>
              <a:t>Avoid containers of loose fasteners or ballast</a:t>
            </a:r>
          </a:p>
          <a:p>
            <a:r>
              <a:rPr lang="en-US" dirty="0"/>
              <a:t>Ballast </a:t>
            </a:r>
            <a:r>
              <a:rPr lang="en-US" u="sng" dirty="0"/>
              <a:t>must</a:t>
            </a:r>
            <a:r>
              <a:rPr lang="en-US" dirty="0"/>
              <a:t> be secured to the robot</a:t>
            </a:r>
          </a:p>
          <a:p>
            <a:pPr lvl="1"/>
            <a:r>
              <a:rPr lang="en-US" dirty="0"/>
              <a:t>Containers of loose material will undergo particular scrutiny </a:t>
            </a:r>
          </a:p>
        </p:txBody>
      </p:sp>
    </p:spTree>
    <p:extLst>
      <p:ext uri="{BB962C8B-B14F-4D97-AF65-F5344CB8AC3E}">
        <p14:creationId xmlns:p14="http://schemas.microsoft.com/office/powerpoint/2010/main" val="32092516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23</a:t>
            </a:fld>
            <a:endParaRPr sz="140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Inspection</a:t>
            </a:r>
          </a:p>
        </p:txBody>
      </p:sp>
      <p:pic>
        <p:nvPicPr>
          <p:cNvPr id="3074" name="Picture 2" descr="http://www.team1538.com/site/about/robots/files/small_7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63" y="1905289"/>
            <a:ext cx="7126674" cy="471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Inspection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41508" cy="4876800"/>
          </a:xfrm>
        </p:spPr>
        <p:txBody>
          <a:bodyPr/>
          <a:lstStyle/>
          <a:p>
            <a:r>
              <a:rPr lang="en-US" b="1" dirty="0"/>
              <a:t>Breaker visibility is </a:t>
            </a:r>
            <a:r>
              <a:rPr lang="en-US" b="1" u="sng" dirty="0"/>
              <a:t>extremely important</a:t>
            </a:r>
            <a:endParaRPr lang="en-US" b="1" dirty="0"/>
          </a:p>
          <a:p>
            <a:pPr lvl="1"/>
            <a:r>
              <a:rPr lang="en-US" sz="2000" dirty="0"/>
              <a:t>Robots have escaped the field</a:t>
            </a:r>
          </a:p>
          <a:p>
            <a:pPr lvl="1"/>
            <a:r>
              <a:rPr lang="en-US" sz="2000" dirty="0"/>
              <a:t>Imagine you’re a stranger with seconds to disable a robot</a:t>
            </a:r>
          </a:p>
          <a:p>
            <a:pPr lvl="2"/>
            <a:r>
              <a:rPr lang="en-US" sz="2000" dirty="0"/>
              <a:t>Can you find the breaker?</a:t>
            </a:r>
          </a:p>
          <a:p>
            <a:pPr lvl="2"/>
            <a:r>
              <a:rPr lang="en-US" sz="2000" dirty="0"/>
              <a:t>Can you disable it?</a:t>
            </a:r>
          </a:p>
          <a:p>
            <a:r>
              <a:rPr lang="en-US" b="1" dirty="0"/>
              <a:t>Design for access and provide plenty of signage</a:t>
            </a:r>
          </a:p>
          <a:p>
            <a:pPr lvl="1"/>
            <a:r>
              <a:rPr lang="en-US" sz="2000" dirty="0"/>
              <a:t>Labeling not required but </a:t>
            </a:r>
            <a:r>
              <a:rPr lang="en-US" sz="2000" b="1" dirty="0"/>
              <a:t>highly</a:t>
            </a:r>
            <a:r>
              <a:rPr lang="en-US" sz="2000" dirty="0"/>
              <a:t> recommended</a:t>
            </a:r>
          </a:p>
          <a:p>
            <a:pPr lvl="1"/>
            <a:r>
              <a:rPr lang="en-US" sz="2000" dirty="0"/>
              <a:t>Ask a total stranger to turn off your robot and see what they do</a:t>
            </a:r>
          </a:p>
          <a:p>
            <a:r>
              <a:rPr lang="en-US" b="1" dirty="0"/>
              <a:t>Consider potential for other robots and game pieces to disable breakers</a:t>
            </a:r>
          </a:p>
        </p:txBody>
      </p:sp>
    </p:spTree>
    <p:extLst>
      <p:ext uri="{BB962C8B-B14F-4D97-AF65-F5344CB8AC3E}">
        <p14:creationId xmlns:p14="http://schemas.microsoft.com/office/powerpoint/2010/main" val="310414709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5486400" cy="5029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rgbClr val="000066"/>
                </a:solidFill>
              </a:rPr>
              <a:t>Robot Radio</a:t>
            </a: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Make it a priority to get the radio programmed immediately</a:t>
            </a: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Mount the radio high and away from metal</a:t>
            </a:r>
          </a:p>
          <a:p>
            <a:pPr marL="1139189" lvl="2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Avoid clamping the radio (cable ties)</a:t>
            </a:r>
          </a:p>
          <a:p>
            <a:pPr marL="1139189" lvl="2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Use adhesive hook-and-loop tape</a:t>
            </a: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Radios power has been a source of issues</a:t>
            </a:r>
          </a:p>
          <a:p>
            <a:pPr marL="1139189" lvl="2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Secure connections with tape or adhesive</a:t>
            </a:r>
          </a:p>
          <a:p>
            <a:pPr marL="1139189" lvl="2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Consider Power Over Ethernet (POE)</a:t>
            </a:r>
          </a:p>
          <a:p>
            <a:pPr marL="1139189" lvl="2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Can use both POE and plug</a:t>
            </a:r>
          </a:p>
          <a:p>
            <a:pPr marL="247650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Power Distribution Panel</a:t>
            </a: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Must be visible for inspection</a:t>
            </a: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Accessibility is key for good design</a:t>
            </a:r>
            <a:endParaRPr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25</a:t>
            </a:fld>
            <a:endParaRPr sz="140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Inspection</a:t>
            </a:r>
          </a:p>
        </p:txBody>
      </p:sp>
      <p:pic>
        <p:nvPicPr>
          <p:cNvPr id="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06473" y="2246962"/>
            <a:ext cx="1888860" cy="1723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7.jpg" descr="http://cdn3.volusion.com/vyfsn.knvgw/v/vspfiles/photos/am-0288-1.jpg?1345723078"/>
          <p:cNvPicPr>
            <a:picLocks noChangeAspect="1"/>
          </p:cNvPicPr>
          <p:nvPr/>
        </p:nvPicPr>
        <p:blipFill>
          <a:blip r:embed="rId3">
            <a:extLst/>
          </a:blip>
          <a:srcRect l="21189" t="15323" r="15676" b="19302"/>
          <a:stretch>
            <a:fillRect/>
          </a:stretch>
        </p:blipFill>
        <p:spPr>
          <a:xfrm>
            <a:off x="6192615" y="5615774"/>
            <a:ext cx="442204" cy="387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28.jpg" descr="http://cdn3.volusion.com/vyfsn.knvgw/v/vspfiles/photos/am-0290-1.jpg?1345723078"/>
          <p:cNvPicPr>
            <a:picLocks noChangeAspect="1"/>
          </p:cNvPicPr>
          <p:nvPr/>
        </p:nvPicPr>
        <p:blipFill>
          <a:blip r:embed="rId4">
            <a:extLst/>
          </a:blip>
          <a:srcRect l="25886" t="13578" r="21535" b="14669"/>
          <a:stretch>
            <a:fillRect/>
          </a:stretch>
        </p:blipFill>
        <p:spPr>
          <a:xfrm>
            <a:off x="6245756" y="4853784"/>
            <a:ext cx="393742" cy="370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25884" y="4366053"/>
            <a:ext cx="1164458" cy="1850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Inspection</a:t>
            </a:r>
          </a:p>
        </p:txBody>
      </p:sp>
      <p:pic>
        <p:nvPicPr>
          <p:cNvPr id="1026" name="Picture 2" descr="https://www.chiefdelphi.com/media/img/6e4/6e44f9c1ba9a5c37baa985cfb434cf49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619" y="1760108"/>
            <a:ext cx="6190762" cy="464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0610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https://www.chiefdelphi.com/forums/showpost.php?p=1694886&amp;postcount=286</a:t>
            </a:r>
          </a:p>
        </p:txBody>
      </p:sp>
    </p:spTree>
    <p:extLst>
      <p:ext uri="{BB962C8B-B14F-4D97-AF65-F5344CB8AC3E}">
        <p14:creationId xmlns:p14="http://schemas.microsoft.com/office/powerpoint/2010/main" val="233940480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5105400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0066"/>
              </a:solidFill>
            </a:endParaRPr>
          </a:p>
          <a:p>
            <a:r>
              <a:rPr lang="en-US" sz="2400" dirty="0"/>
              <a:t>A CUSTOM CIRCUIT is any electrical COMPONENT of the ROBOT other than motors, pneumatic solenoids, </a:t>
            </a:r>
            <a:r>
              <a:rPr lang="en-US" sz="2400" dirty="0" err="1"/>
              <a:t>roboRIO</a:t>
            </a:r>
            <a:r>
              <a:rPr lang="en-US" sz="2400" dirty="0"/>
              <a:t>, PDP, PCM, VRM, RSL, 120A breaker, motor controllers, relay modules, wireless bridge, or batteries.</a:t>
            </a:r>
          </a:p>
          <a:p>
            <a:pPr lvl="1"/>
            <a:r>
              <a:rPr lang="en-US" sz="2000" dirty="0"/>
              <a:t>Any active electrical item that is not an actuator or core Control System item</a:t>
            </a:r>
          </a:p>
          <a:p>
            <a:pPr lvl="1"/>
            <a:r>
              <a:rPr lang="en-US" sz="2000" dirty="0"/>
              <a:t>CUSTOM CIRCUITS shall not produce voltages exceeding 24V </a:t>
            </a:r>
          </a:p>
          <a:p>
            <a:pPr lvl="1"/>
            <a:r>
              <a:rPr lang="en-US" sz="2000" dirty="0"/>
              <a:t>Can’t directly alter power pathways</a:t>
            </a:r>
          </a:p>
          <a:p>
            <a:pPr lvl="1"/>
            <a:r>
              <a:rPr lang="en-US" sz="2000" dirty="0"/>
              <a:t>High impedance voltage monitoring or low impedance current monitoring acceptable</a:t>
            </a:r>
          </a:p>
          <a:p>
            <a:pPr lvl="1"/>
            <a:r>
              <a:rPr lang="en-US" sz="2000" dirty="0"/>
              <a:t>Can’t directly control motor controllers or relays</a:t>
            </a:r>
          </a:p>
          <a:p>
            <a:r>
              <a:rPr lang="en-US" sz="2400" dirty="0"/>
              <a:t>Can be connected to the CAN bus</a:t>
            </a:r>
          </a:p>
          <a:p>
            <a:pPr lvl="1"/>
            <a:r>
              <a:rPr lang="en-US" sz="2000" dirty="0"/>
              <a:t>CUSTOM CIRCUITS shall not interfere with, alter, or block communications among the </a:t>
            </a:r>
            <a:r>
              <a:rPr lang="en-US" sz="2000" dirty="0" err="1"/>
              <a:t>roboRIO</a:t>
            </a:r>
            <a:r>
              <a:rPr lang="en-US" sz="2000" dirty="0"/>
              <a:t>, PDP, PCM, and motor controllers</a:t>
            </a:r>
          </a:p>
          <a:p>
            <a:r>
              <a:rPr lang="en-US" sz="2400" dirty="0"/>
              <a:t>All remote cameras that broadcast a signal (e.g., use </a:t>
            </a:r>
            <a:r>
              <a:rPr lang="en-US" sz="2400" dirty="0" err="1"/>
              <a:t>WiFi</a:t>
            </a:r>
            <a:r>
              <a:rPr lang="en-US" sz="2400" dirty="0"/>
              <a:t>) used have to be pre-approved by FIRST</a:t>
            </a:r>
          </a:p>
          <a:p>
            <a:pPr lvl="1"/>
            <a:endParaRPr lang="en-US" sz="2000" dirty="0"/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27</a:t>
            </a:fld>
            <a:endParaRPr sz="140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Inspection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Recommendations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5716314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best thing you can do is have clean, well-labeled wiring</a:t>
            </a:r>
          </a:p>
          <a:p>
            <a:pPr lvl="1"/>
            <a:r>
              <a:rPr lang="en-US" dirty="0"/>
              <a:t>Easy inspections</a:t>
            </a:r>
          </a:p>
          <a:p>
            <a:pPr lvl="1"/>
            <a:r>
              <a:rPr lang="en-US" dirty="0"/>
              <a:t>Easy troubleshooting</a:t>
            </a:r>
          </a:p>
          <a:p>
            <a:r>
              <a:rPr lang="en-US" dirty="0"/>
              <a:t>Use quality connectors such as Anderson </a:t>
            </a:r>
            <a:r>
              <a:rPr lang="en-US" dirty="0" err="1"/>
              <a:t>Powerpole</a:t>
            </a:r>
            <a:endParaRPr lang="en-US" dirty="0"/>
          </a:p>
          <a:p>
            <a:r>
              <a:rPr lang="en-US" dirty="0"/>
              <a:t>Consider using larger gauge wire</a:t>
            </a:r>
          </a:p>
          <a:p>
            <a:pPr lvl="1"/>
            <a:r>
              <a:rPr lang="en-US" dirty="0"/>
              <a:t>10 gauge for motors</a:t>
            </a:r>
          </a:p>
          <a:p>
            <a:pPr lvl="2"/>
            <a:r>
              <a:rPr lang="en-US" dirty="0"/>
              <a:t>“Easy-ID Low Voltage Cable”</a:t>
            </a:r>
          </a:p>
          <a:p>
            <a:pPr lvl="1"/>
            <a:r>
              <a:rPr lang="en-US" dirty="0"/>
              <a:t>4 gauge for battery</a:t>
            </a:r>
          </a:p>
          <a:p>
            <a:pPr lvl="2"/>
            <a:r>
              <a:rPr lang="en-US" dirty="0"/>
              <a:t>“Ultra-Flexible Battery Wire”</a:t>
            </a:r>
          </a:p>
          <a:p>
            <a:r>
              <a:rPr lang="en-US" dirty="0"/>
              <a:t>Pull on every connection and verify nothing is loose</a:t>
            </a:r>
          </a:p>
          <a:p>
            <a:r>
              <a:rPr lang="en-US" dirty="0"/>
              <a:t>Consider using perforated sheets for electrical mounting</a:t>
            </a:r>
          </a:p>
          <a:p>
            <a:pPr lvl="1"/>
            <a:r>
              <a:rPr lang="en-US" dirty="0"/>
              <a:t>“High-Strength PVC Plastic Perforated Sheets”</a:t>
            </a:r>
          </a:p>
          <a:p>
            <a:r>
              <a:rPr lang="en-US" dirty="0"/>
              <a:t>Consider investing in a hydraulic crimper</a:t>
            </a:r>
          </a:p>
          <a:p>
            <a:endParaRPr lang="en-US" dirty="0"/>
          </a:p>
        </p:txBody>
      </p:sp>
      <p:pic>
        <p:nvPicPr>
          <p:cNvPr id="5122" name="Picture 2" descr="http://www.g0hwc.com/images/powerpole%20p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92" y="3541969"/>
            <a:ext cx="2217445" cy="98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.ebayimg.com/00/s/MjI1WDMwMA==/z/HX0AAOSw-jhUHdmj/$_35.JPG?set_id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14" y="4777784"/>
            <a:ext cx="2419820" cy="181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ages-na.ssl-images-amazon.com/images/I/618VUu1h3UL._SL1500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1" t="4212" r="15964" b="6171"/>
          <a:stretch/>
        </p:blipFill>
        <p:spPr bwMode="auto">
          <a:xfrm>
            <a:off x="6872751" y="1981200"/>
            <a:ext cx="1582325" cy="13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2408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Recommendations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Avoid making assumptions when it comes to motors, solenoids, or custom circuits</a:t>
            </a:r>
          </a:p>
          <a:p>
            <a:pPr lvl="1"/>
            <a:r>
              <a:rPr lang="en-US" dirty="0"/>
              <a:t>Use the FRC Q&amp;A System</a:t>
            </a:r>
          </a:p>
          <a:p>
            <a:pPr lvl="1"/>
            <a:r>
              <a:rPr lang="en-US" dirty="0"/>
              <a:t>Feel free to contact me ahead of time for additional clarification</a:t>
            </a:r>
          </a:p>
          <a:p>
            <a:pPr lvl="1"/>
            <a:r>
              <a:rPr lang="en-US" dirty="0"/>
              <a:t>Pre-inspections are great for this</a:t>
            </a:r>
          </a:p>
          <a:p>
            <a:r>
              <a:rPr lang="en-US" dirty="0"/>
              <a:t>A good example is “automotive motors”</a:t>
            </a:r>
          </a:p>
          <a:p>
            <a:pPr lvl="1"/>
            <a:r>
              <a:rPr lang="en-US" dirty="0"/>
              <a:t>Will require evidence that the motor is actually for automotive use</a:t>
            </a:r>
          </a:p>
          <a:p>
            <a:r>
              <a:rPr lang="en-US" dirty="0"/>
              <a:t>Avoid using any kind of clamping action to secure your radio</a:t>
            </a:r>
          </a:p>
          <a:p>
            <a:pPr lvl="1"/>
            <a:r>
              <a:rPr lang="en-US" dirty="0"/>
              <a:t>This can cause the radio to have intermittent connectivity due to how the antenna is located inside the casing. </a:t>
            </a:r>
          </a:p>
          <a:p>
            <a:pPr lvl="1"/>
            <a:r>
              <a:rPr lang="en-US" dirty="0"/>
              <a:t>One solution that seems to work well is to use sticky-backed hook/loop tape such as 3M Dual Lock.</a:t>
            </a:r>
          </a:p>
          <a:p>
            <a:r>
              <a:rPr lang="en-US" dirty="0"/>
              <a:t>Examine the location of your circuit breaker and think about what is the potential risk of a field element (or another robot) accidentally turning your robot off.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113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000066"/>
                </a:solidFill>
              </a:rPr>
              <a:t>Robot Inspectors are your friends</a:t>
            </a:r>
            <a:endParaRPr lang="en-US" b="1" dirty="0">
              <a:solidFill>
                <a:srgbClr val="00006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000066"/>
                </a:solidFill>
              </a:rPr>
              <a:t>Three Priorities</a:t>
            </a:r>
            <a:endParaRPr sz="2800" b="1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66"/>
                </a:solidFill>
              </a:rPr>
              <a:t>Safety</a:t>
            </a:r>
            <a:endParaRPr sz="2400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66"/>
                </a:solidFill>
              </a:rPr>
              <a:t>Compliance</a:t>
            </a:r>
            <a:endParaRPr sz="2400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66"/>
                </a:solidFill>
              </a:rPr>
              <a:t>Fun</a:t>
            </a:r>
            <a:endParaRPr sz="2400" dirty="0">
              <a:solidFill>
                <a:srgbClr val="00006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66"/>
                </a:solidFill>
              </a:rPr>
              <a:t>Goals</a:t>
            </a: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0066"/>
                </a:solidFill>
              </a:rPr>
              <a:t>Get all teams on the field for </a:t>
            </a:r>
            <a:r>
              <a:rPr sz="2400" b="1" i="1" dirty="0">
                <a:solidFill>
                  <a:srgbClr val="FF0000"/>
                </a:solidFill>
              </a:rPr>
              <a:t>ALL</a:t>
            </a:r>
            <a:r>
              <a:rPr sz="2400" b="1" dirty="0">
                <a:solidFill>
                  <a:srgbClr val="000066"/>
                </a:solidFill>
              </a:rPr>
              <a:t> matches</a:t>
            </a:r>
            <a:endParaRPr sz="2400" dirty="0">
              <a:solidFill>
                <a:srgbClr val="000066"/>
              </a:solidFill>
            </a:endParaRPr>
          </a:p>
          <a:p>
            <a:pPr marL="1143000" lvl="2" indent="-228600">
              <a:spcBef>
                <a:spcPts val="400"/>
              </a:spcBef>
              <a:buClr>
                <a:srgbClr val="16165D"/>
              </a:buClr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16165D"/>
                </a:solidFill>
              </a:rPr>
              <a:t>Teams must pass inspection to compete</a:t>
            </a:r>
            <a:endParaRPr sz="2000" dirty="0">
              <a:solidFill>
                <a:srgbClr val="000066"/>
              </a:solidFill>
            </a:endParaRPr>
          </a:p>
          <a:p>
            <a:pPr marL="1143000" lvl="2" indent="-228600">
              <a:spcBef>
                <a:spcPts val="400"/>
              </a:spcBef>
              <a:buClr>
                <a:srgbClr val="16165D"/>
              </a:buClr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16165D"/>
                </a:solidFill>
              </a:rPr>
              <a:t>Not being on the field hurts your own team and alliance partners</a:t>
            </a:r>
            <a:endParaRPr sz="2000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66"/>
                </a:solidFill>
              </a:rPr>
              <a:t>Help teams improve their robots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3</a:t>
            </a:fld>
            <a:endParaRPr sz="140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and Goals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3429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94894" lvl="0" indent="-294894" defTabSz="786384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sz="2408" dirty="0">
              <a:solidFill>
                <a:srgbClr val="000066"/>
              </a:solidFill>
            </a:endParaRPr>
          </a:p>
          <a:p>
            <a:pPr marL="294894" lvl="0" indent="-294894" defTabSz="786384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sz="2408" dirty="0">
              <a:solidFill>
                <a:srgbClr val="000066"/>
              </a:solidFill>
            </a:endParaRPr>
          </a:p>
          <a:p>
            <a:pPr marL="294894" lvl="0" indent="-294894" defTabSz="786384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sz="2408" dirty="0">
              <a:solidFill>
                <a:srgbClr val="000066"/>
              </a:solidFill>
            </a:endParaRPr>
          </a:p>
          <a:p>
            <a:pPr marL="294894" lvl="0" indent="-294894" defTabSz="786384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sz="2408" dirty="0">
              <a:solidFill>
                <a:srgbClr val="000066"/>
              </a:solidFill>
            </a:endParaRPr>
          </a:p>
          <a:p>
            <a:pPr marL="294894" lvl="0" indent="-294894" defTabSz="786384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endParaRPr sz="2408" dirty="0">
              <a:solidFill>
                <a:srgbClr val="000066"/>
              </a:solidFill>
            </a:endParaRPr>
          </a:p>
          <a:p>
            <a:pPr marL="0" lvl="0" indent="0" algn="ctr" defTabSz="786384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408" dirty="0">
              <a:solidFill>
                <a:srgbClr val="000066"/>
              </a:solidFill>
            </a:endParaRPr>
          </a:p>
          <a:p>
            <a:pPr marL="0" lvl="0" indent="0" algn="ctr" defTabSz="786384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408" dirty="0">
              <a:solidFill>
                <a:srgbClr val="000066"/>
              </a:solidFill>
            </a:endParaRPr>
          </a:p>
          <a:p>
            <a:pPr marL="0" lvl="0" indent="0" algn="ctr" defTabSz="786384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8" dirty="0">
                <a:solidFill>
                  <a:srgbClr val="000066"/>
                </a:solidFill>
              </a:rPr>
              <a:t>Pneumatics</a:t>
            </a:r>
          </a:p>
        </p:txBody>
      </p:sp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30</a:t>
            </a:fld>
            <a:endParaRPr sz="1400">
              <a:solidFill>
                <a:srgbClr val="000066"/>
              </a:solidFill>
            </a:endParaRPr>
          </a:p>
        </p:txBody>
      </p:sp>
      <p:pic>
        <p:nvPicPr>
          <p:cNvPr id="223" name="image3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019" y="2500185"/>
            <a:ext cx="4425962" cy="334376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Pneumatics Inspection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305800" cy="464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66"/>
                </a:solidFill>
              </a:rPr>
              <a:t>Minimum Components</a:t>
            </a: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u="sng" dirty="0">
                <a:solidFill>
                  <a:srgbClr val="000066"/>
                </a:solidFill>
              </a:rPr>
              <a:t>Pressure gauge </a:t>
            </a:r>
            <a:r>
              <a:rPr sz="2000" dirty="0">
                <a:solidFill>
                  <a:srgbClr val="000066"/>
                </a:solidFill>
              </a:rPr>
              <a:t>to show the </a:t>
            </a:r>
            <a:r>
              <a:rPr sz="2000" u="sng" dirty="0">
                <a:solidFill>
                  <a:srgbClr val="000066"/>
                </a:solidFill>
              </a:rPr>
              <a:t>“stored” </a:t>
            </a:r>
            <a:r>
              <a:rPr sz="2000" dirty="0">
                <a:solidFill>
                  <a:srgbClr val="000066"/>
                </a:solidFill>
              </a:rPr>
              <a:t>air pressure (&lt;= 120 psi)</a:t>
            </a:r>
            <a:endParaRPr sz="2400" dirty="0">
              <a:solidFill>
                <a:srgbClr val="000066"/>
              </a:solidFill>
            </a:endParaRP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u="sng" dirty="0">
                <a:solidFill>
                  <a:srgbClr val="000066"/>
                </a:solidFill>
              </a:rPr>
              <a:t>Pressure gauge </a:t>
            </a:r>
            <a:r>
              <a:rPr sz="2000" dirty="0">
                <a:solidFill>
                  <a:srgbClr val="000066"/>
                </a:solidFill>
              </a:rPr>
              <a:t>to show the </a:t>
            </a:r>
            <a:r>
              <a:rPr sz="2000" u="sng" dirty="0">
                <a:solidFill>
                  <a:srgbClr val="000066"/>
                </a:solidFill>
              </a:rPr>
              <a:t>“working” </a:t>
            </a:r>
            <a:r>
              <a:rPr sz="2000" dirty="0">
                <a:solidFill>
                  <a:srgbClr val="000066"/>
                </a:solidFill>
              </a:rPr>
              <a:t>air pressure (&lt;= 60 psi)</a:t>
            </a:r>
            <a:endParaRPr sz="2400" dirty="0">
              <a:solidFill>
                <a:srgbClr val="000066"/>
              </a:solidFill>
            </a:endParaRP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A </a:t>
            </a:r>
            <a:r>
              <a:rPr lang="en-US" sz="2000" u="sng" dirty="0"/>
              <a:t>P</a:t>
            </a:r>
            <a:r>
              <a:rPr sz="2000" u="sng" dirty="0">
                <a:solidFill>
                  <a:srgbClr val="000066"/>
                </a:solidFill>
              </a:rPr>
              <a:t>ressure </a:t>
            </a:r>
            <a:r>
              <a:rPr lang="en-US" sz="2000" u="sng" dirty="0"/>
              <a:t>R</a:t>
            </a:r>
            <a:r>
              <a:rPr sz="2000" u="sng" dirty="0">
                <a:solidFill>
                  <a:srgbClr val="000066"/>
                </a:solidFill>
              </a:rPr>
              <a:t>elief </a:t>
            </a:r>
            <a:r>
              <a:rPr lang="en-US" sz="2000" u="sng" dirty="0"/>
              <a:t>V</a:t>
            </a:r>
            <a:r>
              <a:rPr sz="2000" u="sng" dirty="0">
                <a:solidFill>
                  <a:srgbClr val="000066"/>
                </a:solidFill>
              </a:rPr>
              <a:t>alve </a:t>
            </a:r>
            <a:r>
              <a:rPr sz="2000" dirty="0">
                <a:solidFill>
                  <a:srgbClr val="000066"/>
                </a:solidFill>
              </a:rPr>
              <a:t>calibrated to release at 125 psi as close to compressor as possible</a:t>
            </a:r>
            <a:endParaRPr sz="2400" dirty="0">
              <a:solidFill>
                <a:srgbClr val="000066"/>
              </a:solidFill>
            </a:endParaRPr>
          </a:p>
          <a:p>
            <a:pPr marL="1097280" lvl="2" indent="-18288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000066"/>
                </a:solidFill>
              </a:rPr>
              <a:t>Prefer a rigid connection to compressor</a:t>
            </a:r>
            <a:endParaRPr sz="2000" dirty="0">
              <a:solidFill>
                <a:srgbClr val="000066"/>
              </a:solidFill>
            </a:endParaRP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A </a:t>
            </a:r>
            <a:r>
              <a:rPr sz="2000" u="sng" dirty="0">
                <a:solidFill>
                  <a:srgbClr val="000066"/>
                </a:solidFill>
              </a:rPr>
              <a:t>Pressure Switch </a:t>
            </a:r>
            <a:r>
              <a:rPr sz="2000" dirty="0">
                <a:solidFill>
                  <a:srgbClr val="000066"/>
                </a:solidFill>
              </a:rPr>
              <a:t>connected to the Pneumatics Control Module and </a:t>
            </a:r>
            <a:br>
              <a:rPr sz="2000" dirty="0">
                <a:solidFill>
                  <a:srgbClr val="000066"/>
                </a:solidFill>
              </a:rPr>
            </a:br>
            <a:r>
              <a:rPr sz="2000" dirty="0">
                <a:solidFill>
                  <a:srgbClr val="000066"/>
                </a:solidFill>
              </a:rPr>
              <a:t>calibrated (&lt;= 120 psi)</a:t>
            </a:r>
            <a:endParaRPr sz="2400" dirty="0">
              <a:solidFill>
                <a:srgbClr val="000066"/>
              </a:solidFill>
            </a:endParaRP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A </a:t>
            </a:r>
            <a:r>
              <a:rPr sz="2000" u="sng" dirty="0">
                <a:solidFill>
                  <a:srgbClr val="000066"/>
                </a:solidFill>
              </a:rPr>
              <a:t>Vent Plug Valve </a:t>
            </a:r>
            <a:r>
              <a:rPr sz="2000" dirty="0">
                <a:solidFill>
                  <a:srgbClr val="000066"/>
                </a:solidFill>
              </a:rPr>
              <a:t>that vents the stored air to atmosphere</a:t>
            </a:r>
            <a:endParaRPr sz="2400" dirty="0">
              <a:solidFill>
                <a:srgbClr val="000066"/>
              </a:solidFill>
            </a:endParaRPr>
          </a:p>
          <a:p>
            <a:pPr marL="1097280" lvl="2" indent="-18288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000066"/>
                </a:solidFill>
              </a:rPr>
              <a:t>Should be easily accessible</a:t>
            </a:r>
            <a:endParaRPr sz="2000" dirty="0">
              <a:solidFill>
                <a:srgbClr val="000066"/>
              </a:solidFill>
            </a:endParaRPr>
          </a:p>
          <a:p>
            <a:pPr marL="1097280" lvl="2" indent="-182880"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rgbClr val="000066"/>
                </a:solidFill>
              </a:rPr>
              <a:t>Must vent “high side”  of system to atmosphere</a:t>
            </a:r>
            <a:endParaRPr sz="2000" dirty="0">
              <a:solidFill>
                <a:srgbClr val="000066"/>
              </a:solidFill>
            </a:endParaRP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u="sng" dirty="0">
                <a:solidFill>
                  <a:srgbClr val="000066"/>
                </a:solidFill>
              </a:rPr>
              <a:t>Pr</a:t>
            </a:r>
            <a:r>
              <a:rPr lang="en-US" sz="2000" u="sng" dirty="0">
                <a:solidFill>
                  <a:srgbClr val="000066"/>
                </a:solidFill>
              </a:rPr>
              <a:t>essure Relieving </a:t>
            </a:r>
            <a:r>
              <a:rPr lang="en-US" sz="2000" u="sng" dirty="0"/>
              <a:t>R</a:t>
            </a:r>
            <a:r>
              <a:rPr sz="2000" u="sng" dirty="0">
                <a:solidFill>
                  <a:srgbClr val="000066"/>
                </a:solidFill>
              </a:rPr>
              <a:t>egulator </a:t>
            </a:r>
            <a:r>
              <a:rPr sz="2000" dirty="0">
                <a:solidFill>
                  <a:srgbClr val="000066"/>
                </a:solidFill>
              </a:rPr>
              <a:t>to relieve back-pressure from devices and maintain a 60 psi “working” pressure</a:t>
            </a:r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31</a:t>
            </a:fld>
            <a:endParaRPr sz="140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Pneumatics Inspection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5105400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66"/>
                </a:solidFill>
              </a:rPr>
              <a:t>No modifications to components except:</a:t>
            </a: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Remove mounting pin from cylinder</a:t>
            </a: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Wiring modified to connect to control system</a:t>
            </a:r>
            <a:endParaRPr sz="2400" dirty="0">
              <a:solidFill>
                <a:srgbClr val="000066"/>
              </a:solidFill>
            </a:endParaRP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Do </a:t>
            </a:r>
            <a:r>
              <a:rPr lang="en-US" sz="2000" dirty="0">
                <a:solidFill>
                  <a:srgbClr val="000066"/>
                </a:solidFill>
              </a:rPr>
              <a:t>not</a:t>
            </a:r>
            <a:r>
              <a:rPr sz="2000" dirty="0">
                <a:solidFill>
                  <a:srgbClr val="000066"/>
                </a:solidFill>
              </a:rPr>
              <a:t> paint</a:t>
            </a:r>
            <a:r>
              <a:rPr lang="en-US" sz="2000" dirty="0">
                <a:solidFill>
                  <a:srgbClr val="000066"/>
                </a:solidFill>
              </a:rPr>
              <a:t> or tape over</a:t>
            </a:r>
            <a:r>
              <a:rPr sz="2000" dirty="0">
                <a:solidFill>
                  <a:srgbClr val="000066"/>
                </a:solidFill>
              </a:rPr>
              <a:t> components</a:t>
            </a:r>
            <a:endParaRPr sz="2400" dirty="0">
              <a:solidFill>
                <a:srgbClr val="00006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66"/>
                </a:solidFill>
              </a:rPr>
              <a:t>Compressor</a:t>
            </a: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66"/>
                </a:solidFill>
              </a:rPr>
              <a:t>Any type allowed if meet specs</a:t>
            </a:r>
          </a:p>
          <a:p>
            <a:pPr marL="1143000" lvl="2" indent="-2286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Teams need to show documentation</a:t>
            </a:r>
            <a:endParaRPr lang="en-US" sz="2000" dirty="0">
              <a:solidFill>
                <a:srgbClr val="000066"/>
              </a:solidFill>
            </a:endParaRPr>
          </a:p>
          <a:p>
            <a:pPr marL="1143000" lvl="2" indent="-2286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KOP compressor is actually undersized</a:t>
            </a:r>
          </a:p>
          <a:p>
            <a:pPr marL="1635761" lvl="3" indent="-2286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66"/>
                </a:solidFill>
              </a:rPr>
              <a:t>0.88 cfm vs 1.10 cfm limit</a:t>
            </a:r>
            <a:endParaRPr sz="2000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00066"/>
                </a:solidFill>
              </a:rPr>
              <a:t>Only one can be used</a:t>
            </a:r>
          </a:p>
          <a:p>
            <a:pPr marL="1143000" lvl="2" indent="-2286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Can be off-board</a:t>
            </a:r>
          </a:p>
          <a:p>
            <a:pPr marL="1600200" lvl="3" indent="-2286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66"/>
                </a:solidFill>
              </a:rPr>
              <a:t>Must still be controlled by robot</a:t>
            </a:r>
          </a:p>
          <a:p>
            <a:pPr marL="1600200" lvl="3" indent="-2286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0066"/>
                </a:solidFill>
              </a:rPr>
              <a:t>Minimal pneumatics must still be on robot</a:t>
            </a:r>
            <a:endParaRPr lang="en-US" dirty="0">
              <a:solidFill>
                <a:srgbClr val="000066"/>
              </a:solidFill>
            </a:endParaRPr>
          </a:p>
          <a:p>
            <a:pPr marL="1107439" lvl="2" indent="-22860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32</a:t>
            </a:fld>
            <a:endParaRPr sz="140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Pneumatics Inspection</a:t>
            </a:r>
          </a:p>
        </p:txBody>
      </p:sp>
      <p:pic>
        <p:nvPicPr>
          <p:cNvPr id="7170" name="Picture 2" descr="https://cdn3.volusion.com/vyfsn.knvgw/v/vspfiles/photos/am-2005-2.jpg?14422403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22" y="3712774"/>
            <a:ext cx="2503155" cy="23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7057579" cy="510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>
                <a:solidFill>
                  <a:srgbClr val="000066"/>
                </a:solidFill>
              </a:rPr>
              <a:t>Pneumatic Solenoid Valves</a:t>
            </a: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Non-KOP Solenoid valves are </a:t>
            </a:r>
            <a:r>
              <a:rPr sz="2000" b="1">
                <a:solidFill>
                  <a:srgbClr val="000066"/>
                </a:solidFill>
              </a:rPr>
              <a:t>restricted to 1/8” NPT</a:t>
            </a:r>
            <a:r>
              <a:rPr sz="2000">
                <a:solidFill>
                  <a:srgbClr val="000066"/>
                </a:solidFill>
              </a:rPr>
              <a:t> port diameters</a:t>
            </a:r>
            <a:endParaRPr sz="2400">
              <a:solidFill>
                <a:srgbClr val="000066"/>
              </a:solidFill>
            </a:endParaRPr>
          </a:p>
          <a:p>
            <a:pPr marL="1120139" lvl="2" indent="-205739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00066"/>
                </a:solidFill>
              </a:rPr>
              <a:t>Teams need to provide documentation</a:t>
            </a:r>
            <a:endParaRPr sz="2000">
              <a:solidFill>
                <a:srgbClr val="000066"/>
              </a:solidFill>
            </a:endParaRP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If solenoid valves rated below 125 psi are used, an </a:t>
            </a:r>
            <a:br>
              <a:rPr sz="2000">
                <a:solidFill>
                  <a:srgbClr val="000066"/>
                </a:solidFill>
              </a:rPr>
            </a:br>
            <a:r>
              <a:rPr sz="2000">
                <a:solidFill>
                  <a:srgbClr val="000066"/>
                </a:solidFill>
              </a:rPr>
              <a:t>additional pressure relief valve must be added to the “working” pressure circuit and set to a lower pressure than the valve rating</a:t>
            </a:r>
            <a:endParaRPr sz="2400">
              <a:solidFill>
                <a:srgbClr val="000066"/>
              </a:solidFill>
            </a:endParaRP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Only one solenoid per pneumatic actuator</a:t>
            </a:r>
            <a:endParaRPr sz="2400">
              <a:solidFill>
                <a:srgbClr val="000066"/>
              </a:solidFill>
            </a:endParaRP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0066"/>
                </a:solidFill>
              </a:rPr>
              <a:t>Controlled by Spike relay or NI 9472 Digital Output module</a:t>
            </a:r>
          </a:p>
        </p:txBody>
      </p:sp>
      <p:sp>
        <p:nvSpPr>
          <p:cNvPr id="236" name="Shape 2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33</a:t>
            </a:fld>
            <a:endParaRPr sz="1400">
              <a:solidFill>
                <a:srgbClr val="000066"/>
              </a:solidFill>
            </a:endParaRPr>
          </a:p>
        </p:txBody>
      </p:sp>
      <p:pic>
        <p:nvPicPr>
          <p:cNvPr id="237" name="image4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0" y="2643187"/>
            <a:ext cx="1950598" cy="15716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Pneumatics Inspection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Pneumatics Recommendation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465" y="1804456"/>
            <a:ext cx="5715000" cy="4876800"/>
          </a:xfrm>
        </p:spPr>
        <p:txBody>
          <a:bodyPr>
            <a:normAutofit fontScale="85000" lnSpcReduction="2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Perform your own pneumatics check</a:t>
            </a: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Check the high pressure gauge shows &lt;= 120 psi</a:t>
            </a: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Check the working pressure gauge shows &lt;=60 psi</a:t>
            </a: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Compressor should stop at 120 psi or less</a:t>
            </a: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Check operation of pneumatics relief valve</a:t>
            </a:r>
          </a:p>
          <a:p>
            <a:pPr marL="1120139" lvl="2" indent="-205739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Short the leads of the switch</a:t>
            </a:r>
          </a:p>
          <a:p>
            <a:pPr marL="1120139" lvl="2" indent="-205739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Make sure relief valve relieves at no more than 125 psi</a:t>
            </a:r>
          </a:p>
          <a:p>
            <a:pPr marL="676275" lvl="1" indent="-205739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100" dirty="0">
                <a:solidFill>
                  <a:schemeClr val="accent6">
                    <a:lumMod val="50000"/>
                  </a:schemeClr>
                </a:solidFill>
              </a:rPr>
              <a:t>Static pressure relief valve (right) superior option</a:t>
            </a:r>
          </a:p>
          <a:p>
            <a:pPr marL="228600" indent="-205739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Treat pneumatics like an electrical system</a:t>
            </a:r>
          </a:p>
          <a:p>
            <a:pPr marL="676275" lvl="1" indent="-205739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Cleanly lay out and label your tubing</a:t>
            </a:r>
          </a:p>
          <a:p>
            <a:pPr marL="676275" lvl="1" indent="-205739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easier it is to inspect, the easier it is to troubleshoot</a:t>
            </a:r>
          </a:p>
          <a:p>
            <a:pPr marL="676275" lvl="1" indent="-205739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Simplify as much as possible (the tank on the right is equivalent to 6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Clippard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tanks)</a:t>
            </a:r>
          </a:p>
          <a:p>
            <a:pPr marL="228600" indent="-205739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Ensure your gauges, regulators, dump valve, relief valve, and switch are easily accessible</a:t>
            </a:r>
          </a:p>
          <a:p>
            <a:pPr marL="228600" indent="-205739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</a:rPr>
              <a:t>AndyMark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 1.1CFM compressor can get hot enough to melt tubing.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284409-0698-4B75-ABDA-31F2F3B56083}"/>
              </a:ext>
            </a:extLst>
          </p:cNvPr>
          <p:cNvSpPr/>
          <p:nvPr/>
        </p:nvSpPr>
        <p:spPr>
          <a:xfrm>
            <a:off x="6398062" y="4714388"/>
            <a:ext cx="2533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Relief Valve </a:t>
            </a:r>
          </a:p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(McMaster-Carr 48435K714)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439B4E-323E-45B0-B239-9F148EC8C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128" y="2668522"/>
            <a:ext cx="1022933" cy="204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6767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iles.ctctcdn.com/d7f3114f001/31c36a7c-43b8-4996-994e-26e375157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13" y="2898399"/>
            <a:ext cx="4762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Pneumatics Inspection</a:t>
            </a:r>
          </a:p>
        </p:txBody>
      </p:sp>
      <p:sp>
        <p:nvSpPr>
          <p:cNvPr id="5" name="Shape 620"/>
          <p:cNvSpPr/>
          <p:nvPr/>
        </p:nvSpPr>
        <p:spPr>
          <a:xfrm>
            <a:off x="2869484" y="5794000"/>
            <a:ext cx="3764811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600"/>
            </a:lvl1pPr>
          </a:lstStyle>
          <a:p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Not Allowed !!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670" y="1858279"/>
            <a:ext cx="856195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Clippard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P/N: AVT-PP-41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8473" y="3378961"/>
            <a:ext cx="199990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Threaded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End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6991813" y="3840624"/>
            <a:ext cx="568292" cy="1077364"/>
          </a:xfrm>
          <a:prstGeom prst="bentArrow">
            <a:avLst>
              <a:gd name="adj1" fmla="val 25000"/>
              <a:gd name="adj2" fmla="val 26418"/>
              <a:gd name="adj3" fmla="val 25000"/>
              <a:gd name="adj4" fmla="val 43750"/>
            </a:avLst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273968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Follow-On Inspections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inspectors re-certify all changes to the Robot, with the exception of:</a:t>
            </a:r>
          </a:p>
          <a:p>
            <a:pPr lvl="1"/>
            <a:r>
              <a:rPr lang="en-US" dirty="0"/>
              <a:t>Adding/removing fasteners or labeling</a:t>
            </a:r>
          </a:p>
          <a:p>
            <a:pPr lvl="1"/>
            <a:r>
              <a:rPr lang="en-US" dirty="0"/>
              <a:t>Changes to code</a:t>
            </a:r>
          </a:p>
          <a:p>
            <a:pPr lvl="1"/>
            <a:r>
              <a:rPr lang="en-US" dirty="0"/>
              <a:t>Replacement of components and mechanisms with identical units</a:t>
            </a:r>
          </a:p>
          <a:p>
            <a:pPr lvl="1"/>
            <a:r>
              <a:rPr lang="en-US" dirty="0"/>
              <a:t>Additions, removals, or reconfigurations of robot with previously inspected subsets of mechanisms</a:t>
            </a:r>
          </a:p>
          <a:p>
            <a:r>
              <a:rPr lang="en-US" dirty="0"/>
              <a:t>When in doubt, ask.</a:t>
            </a:r>
          </a:p>
        </p:txBody>
      </p:sp>
    </p:spTree>
    <p:extLst>
      <p:ext uri="{BB962C8B-B14F-4D97-AF65-F5344CB8AC3E}">
        <p14:creationId xmlns:p14="http://schemas.microsoft.com/office/powerpoint/2010/main" val="364414699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Disputes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Unfortunately there will be disagreements.</a:t>
            </a:r>
          </a:p>
          <a:p>
            <a:r>
              <a:rPr lang="en-US" dirty="0"/>
              <a:t>If you disagree with the ruling of an inspector, please contact the LRI (or the RI may do so)</a:t>
            </a:r>
          </a:p>
          <a:p>
            <a:pPr lvl="1"/>
            <a:r>
              <a:rPr lang="en-US" dirty="0"/>
              <a:t>RIs are responsible for inspecting robots</a:t>
            </a:r>
          </a:p>
          <a:p>
            <a:pPr lvl="1"/>
            <a:r>
              <a:rPr lang="en-US" dirty="0"/>
              <a:t>LRIs are responsible for customer service</a:t>
            </a:r>
          </a:p>
          <a:p>
            <a:r>
              <a:rPr lang="en-US" dirty="0"/>
              <a:t>If you disagree with the LRI, you have the right to escalate the dispute to the SRI (me)</a:t>
            </a:r>
          </a:p>
          <a:p>
            <a:pPr lvl="1"/>
            <a:r>
              <a:rPr lang="en-US" dirty="0"/>
              <a:t>The LRI will contact me directly</a:t>
            </a:r>
          </a:p>
          <a:p>
            <a:r>
              <a:rPr lang="en-US" dirty="0"/>
              <a:t>If you disagree with me, you have the right to request that I contact Al </a:t>
            </a:r>
            <a:r>
              <a:rPr lang="en-US" dirty="0" err="1"/>
              <a:t>Skierkiewicz</a:t>
            </a:r>
            <a:r>
              <a:rPr lang="en-US" dirty="0"/>
              <a:t>, FRC Chief Robot Inspector</a:t>
            </a:r>
          </a:p>
          <a:p>
            <a:pPr lvl="1"/>
            <a:r>
              <a:rPr lang="en-US" dirty="0"/>
              <a:t>I will coordinate with Al and get a final ruling</a:t>
            </a:r>
          </a:p>
          <a:p>
            <a:pPr lvl="1"/>
            <a:r>
              <a:rPr lang="en-US" dirty="0"/>
              <a:t>This is not likely to be a fast process</a:t>
            </a:r>
          </a:p>
          <a:p>
            <a:r>
              <a:rPr lang="en-US" dirty="0"/>
              <a:t>If you disagree with Al, too bad.</a:t>
            </a:r>
          </a:p>
        </p:txBody>
      </p:sp>
    </p:spTree>
    <p:extLst>
      <p:ext uri="{BB962C8B-B14F-4D97-AF65-F5344CB8AC3E}">
        <p14:creationId xmlns:p14="http://schemas.microsoft.com/office/powerpoint/2010/main" val="248253975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EC0E-A56F-4A72-AB02-578C5EAC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Design 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2FBA7-72BB-49A4-BEE8-788F6938E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981200"/>
            <a:ext cx="8063917" cy="4562213"/>
          </a:xfrm>
        </p:spPr>
        <p:txBody>
          <a:bodyPr>
            <a:normAutofit fontScale="92500"/>
          </a:bodyPr>
          <a:lstStyle/>
          <a:p>
            <a:r>
              <a:rPr lang="en-US" dirty="0"/>
              <a:t>Do not assume the field is perfectly engineered</a:t>
            </a:r>
          </a:p>
          <a:p>
            <a:pPr lvl="1"/>
            <a:r>
              <a:rPr lang="en-US" dirty="0"/>
              <a:t>Broken ropes in 2016</a:t>
            </a:r>
          </a:p>
          <a:p>
            <a:pPr lvl="1"/>
            <a:r>
              <a:rPr lang="en-US" dirty="0"/>
              <a:t>Field elements getting damaged or bent during play</a:t>
            </a:r>
          </a:p>
          <a:p>
            <a:pPr lvl="1"/>
            <a:r>
              <a:rPr lang="en-US" dirty="0"/>
              <a:t>It may be the field’s fault, but it’s still your problem</a:t>
            </a:r>
          </a:p>
          <a:p>
            <a:r>
              <a:rPr lang="en-US" dirty="0"/>
              <a:t>A simple robot that works perfectly is better than a complicated robot that can’t be trusted</a:t>
            </a:r>
          </a:p>
          <a:p>
            <a:r>
              <a:rPr lang="en-US" dirty="0"/>
              <a:t>Design your robot as if everyone is out to destroy you</a:t>
            </a:r>
          </a:p>
          <a:p>
            <a:pPr lvl="1"/>
            <a:r>
              <a:rPr lang="en-US" dirty="0"/>
              <a:t>Emphasize ruggedness and survivability</a:t>
            </a:r>
          </a:p>
          <a:p>
            <a:pPr lvl="1"/>
            <a:r>
              <a:rPr lang="en-US" dirty="0"/>
              <a:t>Design for reliability and repair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2920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BE13-17D8-459E-B0CD-2C95C5E5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03E8EA-D7F5-492E-AD9C-4D2144A6BF03}"/>
              </a:ext>
            </a:extLst>
          </p:cNvPr>
          <p:cNvSpPr/>
          <p:nvPr/>
        </p:nvSpPr>
        <p:spPr>
          <a:xfrm>
            <a:off x="396017" y="3244334"/>
            <a:ext cx="835196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7724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</a:rPr>
              <a:t>kgenson@firstchesapeake.org</a:t>
            </a:r>
          </a:p>
        </p:txBody>
      </p:sp>
    </p:spTree>
    <p:extLst>
      <p:ext uri="{BB962C8B-B14F-4D97-AF65-F5344CB8AC3E}">
        <p14:creationId xmlns:p14="http://schemas.microsoft.com/office/powerpoint/2010/main" val="13743150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8164-4BF6-4121-A65C-6D603809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Pre-Inspections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781AB-1782-4809-AC7E-DEAE2D345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60415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FIRST allows lead robot inspectors (LRIs) to conduct pre-inspections.</a:t>
            </a:r>
          </a:p>
          <a:p>
            <a:pPr lvl="1"/>
            <a:r>
              <a:rPr lang="en-US" dirty="0"/>
              <a:t>Opportunity for teams to discover potential problems and solve them during unbag time.</a:t>
            </a:r>
          </a:p>
          <a:p>
            <a:pPr lvl="1"/>
            <a:r>
              <a:rPr lang="en-US" dirty="0"/>
              <a:t>Do not impact inspections during events.  </a:t>
            </a:r>
          </a:p>
          <a:p>
            <a:r>
              <a:rPr lang="en-US" dirty="0"/>
              <a:t>FIRST Chesapeake will be doing pre-inspection events again on </a:t>
            </a:r>
            <a:r>
              <a:rPr lang="en-US" b="1" dirty="0"/>
              <a:t>February 23, 2019</a:t>
            </a:r>
            <a:r>
              <a:rPr lang="en-US" dirty="0"/>
              <a:t>.</a:t>
            </a:r>
            <a:endParaRPr lang="en-US" b="1" dirty="0"/>
          </a:p>
          <a:p>
            <a:pPr lvl="1"/>
            <a:r>
              <a:rPr lang="en-US" b="1" dirty="0"/>
              <a:t>Manassas</a:t>
            </a:r>
          </a:p>
          <a:p>
            <a:pPr lvl="1"/>
            <a:r>
              <a:rPr lang="en-US" b="1" dirty="0"/>
              <a:t>Richmond</a:t>
            </a:r>
          </a:p>
          <a:p>
            <a:pPr lvl="1"/>
            <a:r>
              <a:rPr lang="en-US" b="1" dirty="0"/>
              <a:t>Newport News</a:t>
            </a:r>
          </a:p>
          <a:p>
            <a:pPr lvl="1"/>
            <a:r>
              <a:rPr lang="en-US" b="1" dirty="0"/>
              <a:t>Maryland (Location TBD)</a:t>
            </a:r>
          </a:p>
          <a:p>
            <a:r>
              <a:rPr lang="en-US" dirty="0"/>
              <a:t>Additional pre-inspections may occur if depending on team needs (e-mail me).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850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47E9-764B-4AEB-8699-8F392AF1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Pre-Inspections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83565-3BE3-4FC8-9CC0-E73F882D3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LRIs will be available during established times at each location.</a:t>
            </a:r>
          </a:p>
          <a:p>
            <a:r>
              <a:rPr lang="en-US" dirty="0"/>
              <a:t>Students are not required for pre-inspections.</a:t>
            </a:r>
          </a:p>
          <a:p>
            <a:r>
              <a:rPr lang="en-US" dirty="0"/>
              <a:t>Process:</a:t>
            </a:r>
          </a:p>
          <a:p>
            <a:pPr lvl="1"/>
            <a:r>
              <a:rPr lang="en-US" dirty="0"/>
              <a:t>Inspector greets you.</a:t>
            </a:r>
          </a:p>
          <a:p>
            <a:pPr lvl="1"/>
            <a:r>
              <a:rPr lang="en-US" dirty="0"/>
              <a:t>Robot is </a:t>
            </a:r>
            <a:r>
              <a:rPr lang="en-US" dirty="0" err="1"/>
              <a:t>unbagged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Inspector evaluates robot and provides recommendations.</a:t>
            </a:r>
          </a:p>
          <a:p>
            <a:pPr lvl="1"/>
            <a:r>
              <a:rPr lang="en-US" dirty="0"/>
              <a:t>Robot is bagged.</a:t>
            </a:r>
          </a:p>
          <a:p>
            <a:r>
              <a:rPr lang="en-US" dirty="0"/>
              <a:t>Do not unbag the robot unless authorized.</a:t>
            </a:r>
          </a:p>
          <a:p>
            <a:r>
              <a:rPr lang="en-US" dirty="0"/>
              <a:t>No work will be permitted on the robot during inspection.</a:t>
            </a:r>
          </a:p>
        </p:txBody>
      </p:sp>
    </p:spTree>
    <p:extLst>
      <p:ext uri="{BB962C8B-B14F-4D97-AF65-F5344CB8AC3E}">
        <p14:creationId xmlns:p14="http://schemas.microsoft.com/office/powerpoint/2010/main" val="15650870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6</a:t>
            </a:fld>
            <a:endParaRPr sz="140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Event Flow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99" indent="-342899">
              <a:defRPr sz="2300"/>
            </a:pPr>
            <a:r>
              <a:rPr lang="en-US" sz="2000" dirty="0"/>
              <a:t>Day 1 (6:00PM-10:00PM)</a:t>
            </a:r>
          </a:p>
          <a:p>
            <a:pPr lvl="1">
              <a:defRPr sz="2500"/>
            </a:pPr>
            <a:r>
              <a:rPr lang="en-US" sz="2000" dirty="0"/>
              <a:t>Pits Open: load-in and teams set-up pits</a:t>
            </a:r>
          </a:p>
          <a:p>
            <a:pPr lvl="1">
              <a:defRPr sz="2500"/>
            </a:pPr>
            <a:r>
              <a:rPr lang="en-US" sz="2000" dirty="0"/>
              <a:t>Bag &amp; Tag Compliance checks and </a:t>
            </a:r>
            <a:r>
              <a:rPr lang="en-US" sz="2000" dirty="0" err="1"/>
              <a:t>unbagging</a:t>
            </a:r>
            <a:r>
              <a:rPr lang="en-US" sz="2000" dirty="0"/>
              <a:t> of robots</a:t>
            </a:r>
          </a:p>
          <a:p>
            <a:pPr lvl="1">
              <a:defRPr sz="2500"/>
            </a:pPr>
            <a:r>
              <a:rPr lang="en-US" sz="2000" b="1" dirty="0"/>
              <a:t>Inspection can begin immediately!</a:t>
            </a:r>
          </a:p>
          <a:p>
            <a:pPr marL="342899" indent="-342899">
              <a:defRPr sz="2300"/>
            </a:pPr>
            <a:r>
              <a:rPr lang="en-US" sz="2000" dirty="0"/>
              <a:t>Day 2 (Qualification matches start at 11:00AM)</a:t>
            </a:r>
          </a:p>
          <a:p>
            <a:pPr lvl="1">
              <a:defRPr sz="2300"/>
            </a:pPr>
            <a:r>
              <a:rPr lang="en-US" sz="2000" dirty="0"/>
              <a:t>Finish any last inspections (goal is to have none!)</a:t>
            </a:r>
          </a:p>
          <a:p>
            <a:pPr lvl="1">
              <a:defRPr sz="2300"/>
            </a:pPr>
            <a:r>
              <a:rPr lang="en-US" sz="2000" dirty="0"/>
              <a:t>“Random” inspections throughout the day</a:t>
            </a:r>
          </a:p>
          <a:p>
            <a:pPr lvl="1">
              <a:defRPr sz="2300"/>
            </a:pPr>
            <a:r>
              <a:rPr lang="en-US" sz="2000" dirty="0"/>
              <a:t>Re-inspections when asked</a:t>
            </a:r>
          </a:p>
          <a:p>
            <a:pPr marL="342899" indent="-342899">
              <a:defRPr sz="2300"/>
            </a:pPr>
            <a:r>
              <a:rPr lang="en-US" sz="2000" dirty="0"/>
              <a:t>Day 3</a:t>
            </a:r>
          </a:p>
          <a:p>
            <a:pPr lvl="1">
              <a:defRPr sz="2300"/>
            </a:pPr>
            <a:r>
              <a:rPr lang="en-US" sz="2000" dirty="0"/>
              <a:t>“Random” inspections and re-inspections</a:t>
            </a:r>
          </a:p>
          <a:p>
            <a:pPr lvl="1">
              <a:defRPr sz="2300"/>
            </a:pPr>
            <a:r>
              <a:rPr lang="en-US" sz="2000" dirty="0"/>
              <a:t>Re-inspection for playoff robots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Championship Event Flow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99" indent="-342899">
              <a:defRPr sz="2500"/>
            </a:pPr>
            <a:r>
              <a:rPr lang="en-US" sz="2000" dirty="0"/>
              <a:t>Wednesday (5:00PM-9:00PM) </a:t>
            </a:r>
          </a:p>
          <a:p>
            <a:pPr lvl="1">
              <a:defRPr sz="2500"/>
            </a:pPr>
            <a:r>
              <a:rPr lang="en-US" sz="2000" dirty="0"/>
              <a:t>Pits Open and teams set-up pits</a:t>
            </a:r>
          </a:p>
          <a:p>
            <a:pPr lvl="1">
              <a:defRPr sz="2500"/>
            </a:pPr>
            <a:r>
              <a:rPr lang="en-US" sz="2000" dirty="0"/>
              <a:t>Bag &amp; Tag Compliance checks and </a:t>
            </a:r>
            <a:r>
              <a:rPr lang="en-US" sz="2000" dirty="0" err="1"/>
              <a:t>unbagging</a:t>
            </a:r>
            <a:r>
              <a:rPr lang="en-US" sz="2000" dirty="0"/>
              <a:t> of robots</a:t>
            </a:r>
          </a:p>
          <a:p>
            <a:pPr lvl="1">
              <a:defRPr sz="2500"/>
            </a:pPr>
            <a:r>
              <a:rPr lang="en-US" sz="2000" b="1" dirty="0"/>
              <a:t>Inspection can begin immediately!</a:t>
            </a:r>
          </a:p>
          <a:p>
            <a:pPr marL="342899" indent="-342899">
              <a:defRPr sz="2500"/>
            </a:pPr>
            <a:r>
              <a:rPr lang="en-US" sz="2000" dirty="0"/>
              <a:t>Thursday</a:t>
            </a:r>
          </a:p>
          <a:p>
            <a:pPr lvl="1">
              <a:defRPr sz="2500"/>
            </a:pPr>
            <a:r>
              <a:rPr lang="en-US" sz="2000" dirty="0"/>
              <a:t>Finish any last inspections (goal is to have none!)</a:t>
            </a:r>
          </a:p>
          <a:p>
            <a:pPr marL="783771" lvl="1" indent="-326571">
              <a:defRPr sz="2500"/>
            </a:pPr>
            <a:r>
              <a:rPr lang="en-US" sz="2000" dirty="0"/>
              <a:t>Practice matches (10:00AM-12:30PM)</a:t>
            </a:r>
          </a:p>
          <a:p>
            <a:pPr marL="783771" lvl="1" indent="-326571">
              <a:defRPr sz="2500"/>
            </a:pPr>
            <a:r>
              <a:rPr lang="en-US" sz="2000" dirty="0"/>
              <a:t>Qualification Matches start at 2</a:t>
            </a:r>
            <a:r>
              <a:rPr lang="en-US" sz="2000" dirty="0">
                <a:sym typeface="Wingdings"/>
              </a:rPr>
              <a:t>:00PM</a:t>
            </a:r>
            <a:endParaRPr lang="en-US" sz="2000" dirty="0"/>
          </a:p>
          <a:p>
            <a:pPr marL="342899" indent="-342899">
              <a:defRPr sz="2500"/>
            </a:pPr>
            <a:r>
              <a:rPr lang="en-US" sz="2000" dirty="0"/>
              <a:t>Friday &amp; Saturday</a:t>
            </a:r>
          </a:p>
          <a:p>
            <a:pPr marL="783771" lvl="1" indent="-326571">
              <a:defRPr sz="2500"/>
            </a:pPr>
            <a:r>
              <a:rPr lang="en-US" sz="2000" dirty="0"/>
              <a:t>“Random” inspections throughout the day</a:t>
            </a:r>
          </a:p>
          <a:p>
            <a:pPr marL="783771" lvl="1" indent="-326571">
              <a:defRPr sz="2500"/>
            </a:pPr>
            <a:r>
              <a:rPr lang="en-US" sz="2000" dirty="0"/>
              <a:t>Re-inspections when asked</a:t>
            </a:r>
          </a:p>
          <a:p>
            <a:pPr marL="783771" lvl="1" indent="-326571">
              <a:defRPr sz="2500"/>
            </a:pPr>
            <a:r>
              <a:rPr lang="en-US" sz="2000" dirty="0"/>
              <a:t>Weigh-in for playoff robots (Saturday)</a:t>
            </a:r>
          </a:p>
        </p:txBody>
      </p:sp>
    </p:spTree>
    <p:extLst>
      <p:ext uri="{BB962C8B-B14F-4D97-AF65-F5344CB8AC3E}">
        <p14:creationId xmlns:p14="http://schemas.microsoft.com/office/powerpoint/2010/main" val="350929801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66"/>
                </a:solidFill>
              </a:rPr>
              <a:t>Start Inspection Early</a:t>
            </a: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Locate major problems early</a:t>
            </a: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Easier to get improvements/changes re-inspected</a:t>
            </a:r>
            <a:endParaRPr sz="2400" dirty="0">
              <a:solidFill>
                <a:srgbClr val="000066"/>
              </a:solidFill>
            </a:endParaRP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Once passed, can utilize standby practice line</a:t>
            </a:r>
            <a:endParaRPr sz="2400" dirty="0">
              <a:solidFill>
                <a:srgbClr val="00006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000066"/>
                </a:solidFill>
              </a:rPr>
              <a:t>Inspectors</a:t>
            </a: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b="1" i="1" dirty="0">
                <a:solidFill>
                  <a:srgbClr val="000066"/>
                </a:solidFill>
              </a:rPr>
              <a:t>Help and guide </a:t>
            </a:r>
            <a:r>
              <a:rPr sz="2000" dirty="0">
                <a:solidFill>
                  <a:srgbClr val="000066"/>
                </a:solidFill>
              </a:rPr>
              <a:t>teams through the inspection process</a:t>
            </a:r>
            <a:endParaRPr sz="2400" dirty="0">
              <a:solidFill>
                <a:srgbClr val="000066"/>
              </a:solidFill>
            </a:endParaRP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0066"/>
                </a:solidFill>
              </a:rPr>
              <a:t>Want to speak primarily to students</a:t>
            </a:r>
            <a:endParaRPr sz="2400" dirty="0">
              <a:solidFill>
                <a:srgbClr val="00006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rgbClr val="000066"/>
                </a:solidFill>
              </a:rPr>
              <a:t>Getting Started</a:t>
            </a:r>
            <a:endParaRPr sz="2800" b="1" dirty="0">
              <a:solidFill>
                <a:srgbClr val="000066"/>
              </a:solidFill>
            </a:endParaRP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66"/>
                </a:solidFill>
              </a:rPr>
              <a:t>Send a representative to the inspection station and ask to be inspected.</a:t>
            </a:r>
            <a:endParaRPr sz="2400" dirty="0">
              <a:solidFill>
                <a:srgbClr val="000066"/>
              </a:solidFill>
            </a:endParaRPr>
          </a:p>
          <a:p>
            <a:pPr marL="695325" lvl="1" indent="-2381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66"/>
                </a:solidFill>
              </a:rPr>
              <a:t>Do not just bring your robot to be weighed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000066"/>
                </a:solidFill>
              </a:rPr>
              <a:t>8</a:t>
            </a:fld>
            <a:endParaRPr sz="140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A18A-370D-4CD2-8B4F-E063B152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Bag-Tag 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9F392-17A5-414C-A686-B3D5FF21E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172" y="1753299"/>
            <a:ext cx="3691655" cy="2852164"/>
          </a:xfrm>
          <a:prstGeom prst="rect">
            <a:avLst/>
          </a:prstGeom>
        </p:spPr>
      </p:pic>
      <p:sp>
        <p:nvSpPr>
          <p:cNvPr id="6" name="Shape 80">
            <a:extLst>
              <a:ext uri="{FF2B5EF4-FFF2-40B4-BE49-F238E27FC236}">
                <a16:creationId xmlns:a16="http://schemas.microsoft.com/office/drawing/2014/main" id="{2AA4C198-4E3D-4F31-8BAF-ECD144AA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758562"/>
            <a:ext cx="8229600" cy="2049103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/>
          <a:p>
            <a:r>
              <a:rPr lang="en-US" b="1" dirty="0"/>
              <a:t>Take a picture of your lock-up form every time you bag the robot. </a:t>
            </a:r>
          </a:p>
          <a:p>
            <a:r>
              <a:rPr lang="en-US" dirty="0"/>
              <a:t>Inspectors are not required to physically hold or sign the form, only verify that your team followed procedures and that everything is properly documented. </a:t>
            </a:r>
          </a:p>
        </p:txBody>
      </p:sp>
    </p:spTree>
    <p:extLst>
      <p:ext uri="{BB962C8B-B14F-4D97-AF65-F5344CB8AC3E}">
        <p14:creationId xmlns:p14="http://schemas.microsoft.com/office/powerpoint/2010/main" val="20252523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2312</Words>
  <Application>Microsoft Office PowerPoint</Application>
  <PresentationFormat>On-screen Show (4:3)</PresentationFormat>
  <Paragraphs>390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Avenir Book</vt:lpstr>
      <vt:lpstr>Helvetica</vt:lpstr>
      <vt:lpstr>Helvetica Neue</vt:lpstr>
      <vt:lpstr>Tahoma</vt:lpstr>
      <vt:lpstr>Times New Roman</vt:lpstr>
      <vt:lpstr>Wingdings</vt:lpstr>
      <vt:lpstr>Default</vt:lpstr>
      <vt:lpstr>Surviving Inspection  MRA Education Day October 27, 2018</vt:lpstr>
      <vt:lpstr>Agenda</vt:lpstr>
      <vt:lpstr>Priorities and Goals</vt:lpstr>
      <vt:lpstr>Pre-Inspections</vt:lpstr>
      <vt:lpstr>Pre-Inspections</vt:lpstr>
      <vt:lpstr>District Event Flow</vt:lpstr>
      <vt:lpstr>Championship Event Flow</vt:lpstr>
      <vt:lpstr>Key Points</vt:lpstr>
      <vt:lpstr>Bag-Tag Forms</vt:lpstr>
      <vt:lpstr>Initial Inspection</vt:lpstr>
      <vt:lpstr>Unbagging</vt:lpstr>
      <vt:lpstr>Initial Inspection</vt:lpstr>
      <vt:lpstr>Initial Inspection</vt:lpstr>
      <vt:lpstr>Bumpers</vt:lpstr>
      <vt:lpstr>Bumpers</vt:lpstr>
      <vt:lpstr>Mechanical Inspection</vt:lpstr>
      <vt:lpstr>Mechanical Inspection</vt:lpstr>
      <vt:lpstr>Mechanical Inspection</vt:lpstr>
      <vt:lpstr>Mechanical Inspection</vt:lpstr>
      <vt:lpstr>Mechanical Inspection</vt:lpstr>
      <vt:lpstr>Mechanical Recommendations</vt:lpstr>
      <vt:lpstr>Mechanical Recommendations</vt:lpstr>
      <vt:lpstr>Electrical Inspection</vt:lpstr>
      <vt:lpstr>Electrical Inspection</vt:lpstr>
      <vt:lpstr>Electrical Inspection</vt:lpstr>
      <vt:lpstr>Electrical Inspection</vt:lpstr>
      <vt:lpstr>Electrical Inspection</vt:lpstr>
      <vt:lpstr>Electrical Recommendations</vt:lpstr>
      <vt:lpstr>Electrical Recommendations</vt:lpstr>
      <vt:lpstr>Pneumatics Inspection</vt:lpstr>
      <vt:lpstr>Pneumatics Inspection</vt:lpstr>
      <vt:lpstr>Pneumatics Inspection</vt:lpstr>
      <vt:lpstr>Pneumatics Inspection</vt:lpstr>
      <vt:lpstr>Pneumatics Recommendation</vt:lpstr>
      <vt:lpstr>Pneumatics Inspection</vt:lpstr>
      <vt:lpstr>Follow-On Inspections</vt:lpstr>
      <vt:lpstr>Disputes</vt:lpstr>
      <vt:lpstr>Design Recommendations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Inspection Process  BAA Education Day October 25, 2014</dc:title>
  <dc:creator>Kevin</dc:creator>
  <cp:lastModifiedBy>Kevin</cp:lastModifiedBy>
  <cp:revision>39</cp:revision>
  <dcterms:modified xsi:type="dcterms:W3CDTF">2018-10-27T03:15:44Z</dcterms:modified>
</cp:coreProperties>
</file>