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11" r:id="rId3"/>
    <p:sldId id="364" r:id="rId4"/>
    <p:sldId id="365" r:id="rId5"/>
    <p:sldId id="312" r:id="rId6"/>
    <p:sldId id="313" r:id="rId7"/>
    <p:sldId id="314" r:id="rId8"/>
    <p:sldId id="315" r:id="rId9"/>
    <p:sldId id="316" r:id="rId10"/>
    <p:sldId id="317" r:id="rId11"/>
    <p:sldId id="319" r:id="rId12"/>
    <p:sldId id="318" r:id="rId13"/>
    <p:sldId id="366" r:id="rId14"/>
    <p:sldId id="360" r:id="rId15"/>
    <p:sldId id="320" r:id="rId16"/>
    <p:sldId id="367" r:id="rId17"/>
    <p:sldId id="321" r:id="rId18"/>
    <p:sldId id="322" r:id="rId19"/>
    <p:sldId id="323" r:id="rId20"/>
    <p:sldId id="324" r:id="rId21"/>
    <p:sldId id="334" r:id="rId22"/>
    <p:sldId id="335" r:id="rId23"/>
    <p:sldId id="336" r:id="rId24"/>
    <p:sldId id="325" r:id="rId25"/>
    <p:sldId id="326" r:id="rId26"/>
    <p:sldId id="327" r:id="rId27"/>
    <p:sldId id="328" r:id="rId28"/>
    <p:sldId id="329" r:id="rId29"/>
    <p:sldId id="330" r:id="rId30"/>
    <p:sldId id="341" r:id="rId31"/>
    <p:sldId id="342" r:id="rId32"/>
    <p:sldId id="331" r:id="rId33"/>
    <p:sldId id="333" r:id="rId34"/>
    <p:sldId id="332" r:id="rId35"/>
    <p:sldId id="362" r:id="rId36"/>
    <p:sldId id="363" r:id="rId37"/>
    <p:sldId id="337" r:id="rId38"/>
    <p:sldId id="338" r:id="rId39"/>
    <p:sldId id="339" r:id="rId40"/>
    <p:sldId id="340" r:id="rId41"/>
    <p:sldId id="343" r:id="rId42"/>
    <p:sldId id="344" r:id="rId43"/>
    <p:sldId id="361" r:id="rId44"/>
    <p:sldId id="368" r:id="rId45"/>
    <p:sldId id="346" r:id="rId46"/>
    <p:sldId id="35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CCCCCC"/>
    <a:srgbClr val="3333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5" autoAdjust="0"/>
  </p:normalViewPr>
  <p:slideViewPr>
    <p:cSldViewPr snapToGrid="0">
      <p:cViewPr varScale="1">
        <p:scale>
          <a:sx n="69" d="100"/>
          <a:sy n="69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03"/>
    </p:cViewPr>
  </p:sorterViewPr>
  <p:notesViewPr>
    <p:cSldViewPr snapToGrid="0"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57EDC-C499-4AE6-9923-9E92EF5EEB3B}" type="datetimeFigureOut">
              <a:rPr lang="en-US" smtClean="0"/>
              <a:pPr/>
              <a:t>10/28/2017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2B8CF-5D20-4B62-AABF-880D1CCBDF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4467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by Mr. Milnes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B8CF-5D20-4B62-AABF-880D1CCBDF4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68348"/>
            <a:ext cx="1666875" cy="1504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661" y="132796"/>
            <a:ext cx="1920537" cy="1500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43075" y="274638"/>
            <a:ext cx="51992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68348"/>
            <a:ext cx="1666875" cy="1504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1114" y="132796"/>
            <a:ext cx="1920537" cy="1500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ú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efdelphi.com/forums/portal.php" TargetMode="External"/><Relationship Id="rId2" Type="http://schemas.openxmlformats.org/officeDocument/2006/relationships/hyperlink" Target="http://files.andymark.com/ManiupulatorDesign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Manipulators 101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7315200" cy="1752600"/>
          </a:xfrm>
        </p:spPr>
        <p:txBody>
          <a:bodyPr/>
          <a:lstStyle/>
          <a:p>
            <a:r>
              <a:rPr lang="en-US" i="1" dirty="0" smtClean="0">
                <a:solidFill>
                  <a:schemeClr val="tx1"/>
                </a:solidFill>
              </a:rPr>
              <a:t>Tom Milnes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Team 2199 “</a:t>
            </a:r>
            <a:r>
              <a:rPr lang="en-US" i="1" dirty="0" err="1" smtClean="0">
                <a:solidFill>
                  <a:schemeClr val="tx1"/>
                </a:solidFill>
              </a:rPr>
              <a:t>Robo</a:t>
            </a:r>
            <a:r>
              <a:rPr lang="en-US" i="1" dirty="0" smtClean="0">
                <a:solidFill>
                  <a:schemeClr val="tx1"/>
                </a:solidFill>
              </a:rPr>
              <a:t>-Lions” </a:t>
            </a:r>
            <a:r>
              <a:rPr lang="en-US" i="1" smtClean="0">
                <a:solidFill>
                  <a:schemeClr val="tx1"/>
                </a:solidFill>
              </a:rPr>
              <a:t>Systems Mentor</a:t>
            </a:r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i="1" dirty="0" smtClean="0">
                <a:solidFill>
                  <a:schemeClr val="tx1"/>
                </a:solidFill>
              </a:rPr>
              <a:t>Principal Mathematician JHU/APL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40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Grabbing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Ball / Tube Grabbers</a:t>
            </a:r>
          </a:p>
          <a:p>
            <a:pPr lvl="1"/>
            <a:r>
              <a:rPr lang="en-US" dirty="0" smtClean="0"/>
              <a:t>Rotating wheels or rollers are very successful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1300" t="28707" r="37067" b="21888"/>
          <a:stretch/>
        </p:blipFill>
        <p:spPr>
          <a:xfrm>
            <a:off x="264607" y="2997310"/>
            <a:ext cx="4197096" cy="2679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18002" t="10664" r="13981" b="22669"/>
          <a:stretch/>
        </p:blipFill>
        <p:spPr>
          <a:xfrm>
            <a:off x="5177835" y="2963429"/>
            <a:ext cx="2418139" cy="355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971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 / Tube Grabber</a:t>
            </a:r>
            <a:endParaRPr lang="en-US" dirty="0"/>
          </a:p>
        </p:txBody>
      </p:sp>
      <p:pic>
        <p:nvPicPr>
          <p:cNvPr id="4" name="Picture 3" descr="2012 Robo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456" y="2035669"/>
            <a:ext cx="2012698" cy="2683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512" y="5035130"/>
            <a:ext cx="232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 Rebound Rumble</a:t>
            </a:r>
            <a:endParaRPr lang="en-US" dirty="0"/>
          </a:p>
        </p:txBody>
      </p:sp>
      <p:pic>
        <p:nvPicPr>
          <p:cNvPr id="6" name="Picture 5" descr="20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5761" y="2004082"/>
            <a:ext cx="2077376" cy="27698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34602" y="5056366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 Lunacy</a:t>
            </a:r>
            <a:endParaRPr lang="en-US" dirty="0"/>
          </a:p>
        </p:txBody>
      </p:sp>
      <p:pic>
        <p:nvPicPr>
          <p:cNvPr id="8" name="Picture 7" descr="201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000" t="18663" r="12000" b="13336"/>
          <a:stretch/>
        </p:blipFill>
        <p:spPr>
          <a:xfrm>
            <a:off x="3210592" y="1758678"/>
            <a:ext cx="2645129" cy="34590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3523" y="5353171"/>
            <a:ext cx="183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 </a:t>
            </a:r>
            <a:r>
              <a:rPr lang="en-US" dirty="0" err="1" smtClean="0"/>
              <a:t>Logomotion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8804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716819" y="5573396"/>
            <a:ext cx="396292" cy="39629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960974" y="5574121"/>
            <a:ext cx="396292" cy="39629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214135" y="5574847"/>
            <a:ext cx="396292" cy="39629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467297" y="5575572"/>
            <a:ext cx="396292" cy="39629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 / Tube Grabber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Trick to implementing a rotating wheel grabbing device</a:t>
            </a:r>
          </a:p>
          <a:p>
            <a:pPr lvl="1"/>
            <a:r>
              <a:rPr lang="en-US" dirty="0" smtClean="0"/>
              <a:t>Make velocity at wheel exceed velocity of vehicle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Consider entrapping device vice wheel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43058" y="5161233"/>
            <a:ext cx="3296433" cy="62151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XXXX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1756296" y="4008287"/>
            <a:ext cx="2026643" cy="1990633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548881" y="3593948"/>
            <a:ext cx="432319" cy="432319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2558988">
            <a:off x="2449899" y="4445644"/>
            <a:ext cx="2086573" cy="6254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85835" y="4188435"/>
            <a:ext cx="594439" cy="0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484337" y="4214731"/>
            <a:ext cx="351971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63590" y="3711043"/>
            <a:ext cx="155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Robot Velocity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14708" y="4467664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Wheel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Velocity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574591" y="5206270"/>
            <a:ext cx="513379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573878" y="5358670"/>
            <a:ext cx="513379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73165" y="5511070"/>
            <a:ext cx="513379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72452" y="5663470"/>
            <a:ext cx="513379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8721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Entrapping Devices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0" y="1895475"/>
            <a:ext cx="3028950" cy="3028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4849" y="1619250"/>
            <a:ext cx="3305175" cy="3305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9625" y="5238750"/>
            <a:ext cx="229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AndyMark</a:t>
            </a:r>
            <a:endParaRPr lang="en-US" dirty="0" smtClean="0"/>
          </a:p>
          <a:p>
            <a:pPr algn="ctr"/>
            <a:r>
              <a:rPr lang="en-US" dirty="0" smtClean="0"/>
              <a:t>Foam </a:t>
            </a:r>
            <a:r>
              <a:rPr lang="en-US" dirty="0" err="1" smtClean="0"/>
              <a:t>Entrapption</a:t>
            </a:r>
            <a:r>
              <a:rPr lang="en-US" dirty="0" smtClean="0"/>
              <a:t> Star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21641" y="5398532"/>
            <a:ext cx="2168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AndyMark</a:t>
            </a:r>
            <a:endParaRPr lang="en-US" dirty="0" smtClean="0"/>
          </a:p>
          <a:p>
            <a:pPr algn="ctr"/>
            <a:r>
              <a:rPr lang="en-US" dirty="0" smtClean="0"/>
              <a:t>4” Compliant Wheels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5058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Crate Wheel Grabber</a:t>
            </a:r>
            <a:endParaRPr lang="en-US" dirty="0"/>
          </a:p>
        </p:txBody>
      </p:sp>
      <p:pic>
        <p:nvPicPr>
          <p:cNvPr id="2050" name="Picture 2" descr="2015_1983_rob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445" y="1823647"/>
            <a:ext cx="5602655" cy="4292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Grabbing Other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252229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It depends on the object!</a:t>
            </a:r>
          </a:p>
          <a:p>
            <a:pPr lvl="1"/>
            <a:r>
              <a:rPr lang="en-US" dirty="0" smtClean="0"/>
              <a:t>Review designs from manipulator presentations</a:t>
            </a:r>
          </a:p>
          <a:p>
            <a:pPr lvl="1"/>
            <a:r>
              <a:rPr lang="en-US" dirty="0" smtClean="0"/>
              <a:t>Review Robot In 3 Days and Build Blitz designs</a:t>
            </a:r>
          </a:p>
          <a:p>
            <a:pPr lvl="1"/>
            <a:r>
              <a:rPr lang="en-US" dirty="0" smtClean="0"/>
              <a:t>Check Chief Delphi for good ideas</a:t>
            </a:r>
          </a:p>
          <a:p>
            <a:r>
              <a:rPr lang="en-US" dirty="0" smtClean="0"/>
              <a:t>General Principles</a:t>
            </a:r>
          </a:p>
          <a:p>
            <a:pPr lvl="1"/>
            <a:r>
              <a:rPr lang="en-US" dirty="0" smtClean="0"/>
              <a:t>If you only need fully open and fully closed then consider pneumatics</a:t>
            </a:r>
          </a:p>
          <a:p>
            <a:pPr lvl="2"/>
            <a:r>
              <a:rPr lang="en-US" dirty="0" smtClean="0"/>
              <a:t>Otherwise consider using motors</a:t>
            </a:r>
          </a:p>
          <a:p>
            <a:pPr lvl="1"/>
            <a:r>
              <a:rPr lang="en-US" dirty="0" smtClean="0"/>
              <a:t>Make sure grabbing surfaces are high friction</a:t>
            </a:r>
          </a:p>
          <a:p>
            <a:pPr lvl="2"/>
            <a:r>
              <a:rPr lang="en-US" dirty="0" smtClean="0"/>
              <a:t>Apply rubber over bare metal</a:t>
            </a:r>
          </a:p>
          <a:p>
            <a:pPr lvl="1"/>
            <a:r>
              <a:rPr lang="en-US" dirty="0" smtClean="0"/>
              <a:t>Keep It Simple but Sophisticated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21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Gripping Aids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4419600"/>
            <a:ext cx="15887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Surgical Tubing</a:t>
            </a:r>
          </a:p>
          <a:p>
            <a:pPr algn="ctr"/>
            <a:r>
              <a:rPr lang="en-US" dirty="0" smtClean="0"/>
              <a:t>$2 / foot at</a:t>
            </a:r>
          </a:p>
          <a:p>
            <a:pPr algn="ctr"/>
            <a:r>
              <a:rPr lang="en-US" dirty="0" smtClean="0"/>
              <a:t>Home Depot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209" y="1876425"/>
            <a:ext cx="2343150" cy="2343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2725" y="1762125"/>
            <a:ext cx="2781300" cy="2781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2565" y="4419600"/>
            <a:ext cx="1697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Rubber Tape</a:t>
            </a:r>
          </a:p>
          <a:p>
            <a:pPr algn="ctr"/>
            <a:r>
              <a:rPr lang="en-US" dirty="0" smtClean="0"/>
              <a:t>$.5 / foot online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327"/>
          <a:stretch/>
        </p:blipFill>
        <p:spPr>
          <a:xfrm>
            <a:off x="5666422" y="1689100"/>
            <a:ext cx="2880678" cy="20116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42817" y="4419600"/>
            <a:ext cx="1599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Gel Pad - $4.99</a:t>
            </a:r>
          </a:p>
          <a:p>
            <a:pPr algn="ctr"/>
            <a:r>
              <a:rPr lang="en-US" dirty="0" smtClean="0"/>
              <a:t>online</a:t>
            </a:r>
          </a:p>
        </p:txBody>
      </p:sp>
    </p:spTree>
    <p:extLst>
      <p:ext uri="{BB962C8B-B14F-4D97-AF65-F5344CB8AC3E}">
        <p14:creationId xmlns:p14="http://schemas.microsoft.com/office/powerpoint/2010/main" xmlns="" val="804877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Throwing Balls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small to mid sized balls rotating wheels or rollers make pretty good throwing devices</a:t>
            </a:r>
          </a:p>
          <a:p>
            <a:pPr lvl="1"/>
            <a:r>
              <a:rPr lang="en-US" dirty="0" smtClean="0"/>
              <a:t>Also works for circular objects like </a:t>
            </a:r>
            <a:r>
              <a:rPr lang="en-US" dirty="0" err="1" smtClean="0"/>
              <a:t>frisbees</a:t>
            </a:r>
            <a:endParaRPr lang="en-US" dirty="0" smtClean="0"/>
          </a:p>
          <a:p>
            <a:pPr lvl="1"/>
            <a:r>
              <a:rPr lang="en-US" dirty="0" smtClean="0"/>
              <a:t>Two choices </a:t>
            </a:r>
          </a:p>
          <a:p>
            <a:pPr lvl="2"/>
            <a:r>
              <a:rPr lang="en-US" dirty="0" smtClean="0"/>
              <a:t>Wheels / rollers on one side only</a:t>
            </a:r>
          </a:p>
          <a:p>
            <a:pPr lvl="2"/>
            <a:r>
              <a:rPr lang="en-US" dirty="0" smtClean="0"/>
              <a:t>Wheels / rollers on two sides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35636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Ball Throwers</a:t>
            </a:r>
            <a:endParaRPr lang="en-US" dirty="0"/>
          </a:p>
        </p:txBody>
      </p:sp>
      <p:pic>
        <p:nvPicPr>
          <p:cNvPr id="4" name="Picture 3" descr="skyfire shoot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208" y="1738424"/>
            <a:ext cx="3569973" cy="3876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4838" y="5566566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Sided Shooter</a:t>
            </a:r>
            <a:endParaRPr lang="en-US" dirty="0"/>
          </a:p>
        </p:txBody>
      </p:sp>
      <p:pic>
        <p:nvPicPr>
          <p:cNvPr id="6" name="Picture 5" descr="robot2_img_6209_ag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2" r="13572"/>
          <a:stretch/>
        </p:blipFill>
        <p:spPr>
          <a:xfrm>
            <a:off x="4522984" y="1855522"/>
            <a:ext cx="4105656" cy="3590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28443" y="5791025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Double Sided Shooter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7307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vs. Double Sided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Single Sided</a:t>
            </a:r>
          </a:p>
          <a:p>
            <a:pPr lvl="1"/>
            <a:r>
              <a:rPr lang="en-US" dirty="0" smtClean="0"/>
              <a:t>Simpler </a:t>
            </a:r>
          </a:p>
          <a:p>
            <a:pPr lvl="2"/>
            <a:r>
              <a:rPr lang="en-US" dirty="0" smtClean="0"/>
              <a:t>Often just one big wheel can be used</a:t>
            </a:r>
          </a:p>
          <a:p>
            <a:pPr lvl="1"/>
            <a:r>
              <a:rPr lang="en-US" dirty="0" smtClean="0"/>
              <a:t>Opposite side can be a ball guide</a:t>
            </a:r>
          </a:p>
          <a:p>
            <a:pPr lvl="1"/>
            <a:r>
              <a:rPr lang="en-US" dirty="0" smtClean="0"/>
              <a:t>Extreme amount of spin</a:t>
            </a:r>
          </a:p>
          <a:p>
            <a:pPr lvl="2"/>
            <a:r>
              <a:rPr lang="en-US" dirty="0" smtClean="0"/>
              <a:t>Can be a good thing!</a:t>
            </a:r>
          </a:p>
          <a:p>
            <a:pPr lvl="2"/>
            <a:r>
              <a:rPr lang="en-US" dirty="0" smtClean="0"/>
              <a:t>Limits translational velocity of ball ~1/2 that of wheel</a:t>
            </a:r>
          </a:p>
          <a:p>
            <a:r>
              <a:rPr lang="en-US" dirty="0" smtClean="0"/>
              <a:t>Double Sided</a:t>
            </a:r>
          </a:p>
          <a:p>
            <a:pPr lvl="1"/>
            <a:r>
              <a:rPr lang="en-US" dirty="0" smtClean="0"/>
              <a:t>More complicated</a:t>
            </a:r>
          </a:p>
          <a:p>
            <a:pPr lvl="1"/>
            <a:r>
              <a:rPr lang="en-US" dirty="0" smtClean="0"/>
              <a:t>Can adjust amount of spin on ball</a:t>
            </a:r>
          </a:p>
          <a:p>
            <a:pPr lvl="1"/>
            <a:r>
              <a:rPr lang="en-US" dirty="0" smtClean="0"/>
              <a:t>May require 3 or more wheels to “guide” ball</a:t>
            </a:r>
          </a:p>
          <a:p>
            <a:pPr lvl="1"/>
            <a:r>
              <a:rPr lang="en-US" dirty="0" smtClean="0"/>
              <a:t>Higher translational velocity than single sided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5779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a Manipulator?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mechanism or mechanisms that manipulate game pieces or allow alliance robots to score points (offense) and/or prevent your opponents from scoring points (defense)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9872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vs. Double Sided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2012 Rebound Rumble (Nerf Ball shooter) and 2013 Ultimate Ascent (Frisbee shooter) the single sided shooters were the better choice</a:t>
            </a:r>
          </a:p>
          <a:p>
            <a:pPr lvl="1"/>
            <a:r>
              <a:rPr lang="en-US" dirty="0" smtClean="0"/>
              <a:t>2012 – </a:t>
            </a:r>
            <a:r>
              <a:rPr lang="en-US" dirty="0" err="1" smtClean="0"/>
              <a:t>Underspin</a:t>
            </a:r>
            <a:r>
              <a:rPr lang="en-US" dirty="0" smtClean="0"/>
              <a:t> required to ensure ball went off backboard into the basket</a:t>
            </a:r>
          </a:p>
          <a:p>
            <a:pPr lvl="1"/>
            <a:r>
              <a:rPr lang="en-US" dirty="0" smtClean="0"/>
              <a:t>2013 – Spin required for Frisbees to stabilize in flight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37987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Ball Throwers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For Aerial Assist (2014) with large 24” medicine ball there weren’t many wheel shooters – Needed both torque and speed</a:t>
            </a:r>
          </a:p>
          <a:p>
            <a:pPr lvl="1"/>
            <a:r>
              <a:rPr lang="en-US" dirty="0" smtClean="0"/>
              <a:t>Catapults (Stored elastic energy)</a:t>
            </a:r>
          </a:p>
          <a:p>
            <a:pPr lvl="2"/>
            <a:r>
              <a:rPr lang="en-US" dirty="0" smtClean="0"/>
              <a:t>Rubber tubes store energy when drawn back</a:t>
            </a:r>
          </a:p>
          <a:p>
            <a:pPr lvl="2"/>
            <a:r>
              <a:rPr lang="en-US" dirty="0" smtClean="0"/>
              <a:t>Mechanism needed to release immediately to achieve high velocity</a:t>
            </a:r>
          </a:p>
          <a:p>
            <a:pPr lvl="1"/>
            <a:r>
              <a:rPr lang="en-US" dirty="0" smtClean="0"/>
              <a:t>Pneumatic Puncher</a:t>
            </a:r>
          </a:p>
          <a:p>
            <a:pPr lvl="2"/>
            <a:r>
              <a:rPr lang="en-US" dirty="0"/>
              <a:t>Mechanism needed to release immediately to achieve high </a:t>
            </a:r>
            <a:r>
              <a:rPr lang="en-US" dirty="0" smtClean="0"/>
              <a:t>velocity</a:t>
            </a:r>
          </a:p>
          <a:p>
            <a:pPr lvl="1"/>
            <a:r>
              <a:rPr lang="en-US" dirty="0" smtClean="0"/>
              <a:t>Throwing Arm</a:t>
            </a:r>
          </a:p>
          <a:p>
            <a:pPr lvl="2"/>
            <a:r>
              <a:rPr lang="en-US" dirty="0" smtClean="0"/>
              <a:t>Motors and gear boxes</a:t>
            </a:r>
          </a:p>
          <a:p>
            <a:pPr lvl="1"/>
            <a:r>
              <a:rPr lang="en-US" dirty="0" smtClean="0"/>
              <a:t>Kickers</a:t>
            </a:r>
          </a:p>
          <a:p>
            <a:pPr lvl="2"/>
            <a:r>
              <a:rPr lang="en-US" dirty="0" smtClean="0"/>
              <a:t>Motors and gear boxes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35863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Ball Throwers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5474" y="3087143"/>
            <a:ext cx="4483494" cy="2991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4292" y="2095178"/>
            <a:ext cx="34309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Pneumatic Puncher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545" y="3161307"/>
            <a:ext cx="3453291" cy="2882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9133" y="2127059"/>
            <a:ext cx="27434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Elastic Catapult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209914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Ball Throwers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35350" t="17260" r="3231" b="23527"/>
          <a:stretch/>
        </p:blipFill>
        <p:spPr>
          <a:xfrm>
            <a:off x="444975" y="2256825"/>
            <a:ext cx="2993043" cy="4325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5571" y="1715080"/>
            <a:ext cx="226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Throwing Arm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41996" r="1005"/>
          <a:stretch/>
        </p:blipFill>
        <p:spPr>
          <a:xfrm>
            <a:off x="4776964" y="2254854"/>
            <a:ext cx="3285010" cy="43223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5037" y="1668456"/>
            <a:ext cx="2986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Kicking Mechanism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555179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Object Lifting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when shooting an object into scoring position is impractical</a:t>
            </a:r>
          </a:p>
          <a:p>
            <a:r>
              <a:rPr lang="en-US" dirty="0" smtClean="0"/>
              <a:t>Extension Lifts</a:t>
            </a:r>
          </a:p>
          <a:p>
            <a:pPr lvl="1"/>
            <a:r>
              <a:rPr lang="en-US" dirty="0" smtClean="0"/>
              <a:t>Telescoping lift</a:t>
            </a:r>
          </a:p>
          <a:p>
            <a:pPr lvl="1"/>
            <a:r>
              <a:rPr lang="en-US" dirty="0" smtClean="0"/>
              <a:t>Scissor lift</a:t>
            </a:r>
          </a:p>
          <a:p>
            <a:r>
              <a:rPr lang="en-US" dirty="0" smtClean="0"/>
              <a:t>4 Bar Linkage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39564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Telescoping Lift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17513" cy="4525963"/>
          </a:xfrm>
        </p:spPr>
        <p:txBody>
          <a:bodyPr/>
          <a:lstStyle/>
          <a:p>
            <a:r>
              <a:rPr lang="en-US" dirty="0" smtClean="0"/>
              <a:t>Long members slide by each other to attain height</a:t>
            </a:r>
            <a:endParaRPr lang="en-US" dirty="0"/>
          </a:p>
        </p:txBody>
      </p:sp>
      <p:pic>
        <p:nvPicPr>
          <p:cNvPr id="4" name="Picture 3" descr="Elevator at Maximum Heigh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1139" y="1520493"/>
            <a:ext cx="3462687" cy="461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1593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Telescoping Lift Types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8055"/>
            <a:ext cx="9144000" cy="55015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927" y="5098182"/>
            <a:ext cx="78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61166" y="5133486"/>
            <a:ext cx="78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7139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Continuous Telescoping Lift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48048" t="13330" r="3023" b="2254"/>
          <a:stretch/>
        </p:blipFill>
        <p:spPr>
          <a:xfrm>
            <a:off x="188401" y="1749017"/>
            <a:ext cx="4471416" cy="4937760"/>
          </a:xfrm>
          <a:prstGeom prst="rect">
            <a:avLst/>
          </a:prstGeom>
        </p:spPr>
      </p:pic>
      <p:sp>
        <p:nvSpPr>
          <p:cNvPr id="11" name="Content Placeholder 8"/>
          <p:cNvSpPr>
            <a:spLocks noGrp="1"/>
          </p:cNvSpPr>
          <p:nvPr>
            <p:ph sz="half" idx="4294967295"/>
          </p:nvPr>
        </p:nvSpPr>
        <p:spPr>
          <a:xfrm>
            <a:off x="4774293" y="1780347"/>
            <a:ext cx="4038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 smtClean="0"/>
              <a:t>Goes up slowly compared to cascade lift</a:t>
            </a:r>
          </a:p>
          <a:p>
            <a:pPr lvl="1"/>
            <a:r>
              <a:rPr lang="en-US" dirty="0" smtClean="0"/>
              <a:t>At chain / cable speed</a:t>
            </a:r>
          </a:p>
          <a:p>
            <a:r>
              <a:rPr lang="en-US" dirty="0" smtClean="0"/>
              <a:t>Low tension on return chain / cable</a:t>
            </a:r>
          </a:p>
          <a:p>
            <a:pPr lvl="1"/>
            <a:r>
              <a:rPr lang="en-US" dirty="0" smtClean="0"/>
              <a:t>May need tensioner device near return sprocket / pulley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9206" y="5593587"/>
            <a:ext cx="176825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Return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Sprocket / Pulley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044509" y="5899839"/>
            <a:ext cx="360266" cy="63052"/>
          </a:xfrm>
          <a:prstGeom prst="straightConnector1">
            <a:avLst/>
          </a:prstGeom>
          <a:ln w="12700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319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Cascade Style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2290" t="2912" r="4428" b="3014"/>
          <a:stretch/>
        </p:blipFill>
        <p:spPr>
          <a:xfrm>
            <a:off x="402336" y="1720410"/>
            <a:ext cx="3767328" cy="5046149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Return attached to first slider stage</a:t>
            </a:r>
          </a:p>
          <a:p>
            <a:r>
              <a:rPr lang="en-US" dirty="0" smtClean="0"/>
              <a:t>Goes up quickly</a:t>
            </a:r>
          </a:p>
          <a:p>
            <a:pPr lvl="1"/>
            <a:r>
              <a:rPr lang="en-US" dirty="0" smtClean="0"/>
              <a:t>N x Chain / Cable Speed</a:t>
            </a:r>
          </a:p>
          <a:p>
            <a:pPr lvl="1"/>
            <a:r>
              <a:rPr lang="en-US" dirty="0" smtClean="0"/>
              <a:t>N = # of Stages</a:t>
            </a:r>
          </a:p>
          <a:p>
            <a:r>
              <a:rPr lang="en-US" dirty="0" smtClean="0"/>
              <a:t>Lots of tension on lower stages</a:t>
            </a:r>
          </a:p>
          <a:p>
            <a:r>
              <a:rPr lang="en-US" dirty="0" smtClean="0"/>
              <a:t>No return on final slider stage</a:t>
            </a:r>
          </a:p>
          <a:p>
            <a:pPr lvl="1"/>
            <a:r>
              <a:rPr lang="en-US" dirty="0" smtClean="0"/>
              <a:t>May need </a:t>
            </a:r>
            <a:r>
              <a:rPr lang="en-US" dirty="0" err="1" smtClean="0"/>
              <a:t>bungie</a:t>
            </a:r>
            <a:r>
              <a:rPr lang="en-US" dirty="0" smtClean="0"/>
              <a:t> cord to cause final stage to come down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64525" y="3467242"/>
            <a:ext cx="87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27572" y="2191954"/>
            <a:ext cx="87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 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24534" y="1880819"/>
            <a:ext cx="87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9162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Cascade Style 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-85" b="3122"/>
          <a:stretch/>
        </p:blipFill>
        <p:spPr>
          <a:xfrm>
            <a:off x="586201" y="1675374"/>
            <a:ext cx="4038600" cy="5035912"/>
          </a:xfrm>
        </p:spPr>
      </p:pic>
      <p:sp>
        <p:nvSpPr>
          <p:cNvPr id="6" name="Content Placeholder 8"/>
          <p:cNvSpPr>
            <a:spLocks noGrp="1"/>
          </p:cNvSpPr>
          <p:nvPr>
            <p:ph sz="half" idx="2"/>
          </p:nvPr>
        </p:nvSpPr>
        <p:spPr>
          <a:xfrm>
            <a:off x="4828333" y="1789355"/>
            <a:ext cx="4038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Return attached to final slider stage</a:t>
            </a:r>
          </a:p>
          <a:p>
            <a:r>
              <a:rPr lang="en-US" dirty="0" smtClean="0"/>
              <a:t>Goes up quickly</a:t>
            </a:r>
          </a:p>
          <a:p>
            <a:pPr lvl="1"/>
            <a:r>
              <a:rPr lang="en-US" dirty="0" smtClean="0"/>
              <a:t>N x Cable / Chain Speed</a:t>
            </a:r>
          </a:p>
          <a:p>
            <a:r>
              <a:rPr lang="en-US" dirty="0" smtClean="0"/>
              <a:t>Lots of tension on lower stages</a:t>
            </a:r>
          </a:p>
          <a:p>
            <a:r>
              <a:rPr lang="en-US" dirty="0" smtClean="0"/>
              <a:t>Return moves faster than output</a:t>
            </a:r>
          </a:p>
          <a:p>
            <a:pPr lvl="1"/>
            <a:r>
              <a:rPr lang="en-US" dirty="0" smtClean="0"/>
              <a:t>Complicated system</a:t>
            </a:r>
          </a:p>
          <a:p>
            <a:pPr lvl="1"/>
            <a:r>
              <a:rPr lang="en-US" dirty="0" smtClean="0"/>
              <a:t>Different diameter spools?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729316" y="5842636"/>
            <a:ext cx="295837" cy="30670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832847" y="5074024"/>
            <a:ext cx="26894" cy="941292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rc 8"/>
          <p:cNvSpPr/>
          <p:nvPr/>
        </p:nvSpPr>
        <p:spPr>
          <a:xfrm>
            <a:off x="3830955" y="5960686"/>
            <a:ext cx="142312" cy="106363"/>
          </a:xfrm>
          <a:prstGeom prst="arc">
            <a:avLst>
              <a:gd name="adj1" fmla="val 16200000"/>
              <a:gd name="adj2" fmla="val 5599632"/>
            </a:avLst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endCxn id="9" idx="0"/>
          </p:cNvCxnSpPr>
          <p:nvPr/>
        </p:nvCxnSpPr>
        <p:spPr>
          <a:xfrm>
            <a:off x="3705225" y="5960686"/>
            <a:ext cx="196886" cy="0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>
            <a:off x="2859741" y="5960685"/>
            <a:ext cx="142312" cy="106363"/>
          </a:xfrm>
          <a:prstGeom prst="arc">
            <a:avLst>
              <a:gd name="adj1" fmla="val 5400000"/>
              <a:gd name="adj2" fmla="val 10976584"/>
            </a:avLst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2" idx="0"/>
            <a:endCxn id="9" idx="2"/>
          </p:cNvCxnSpPr>
          <p:nvPr/>
        </p:nvCxnSpPr>
        <p:spPr>
          <a:xfrm flipV="1">
            <a:off x="2930897" y="6066999"/>
            <a:ext cx="968125" cy="49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99487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Normally a primary method</a:t>
            </a:r>
          </a:p>
          <a:p>
            <a:pPr lvl="1"/>
            <a:r>
              <a:rPr lang="en-US" dirty="0" smtClean="0"/>
              <a:t>2017 – </a:t>
            </a:r>
            <a:r>
              <a:rPr lang="en-US" dirty="0" err="1" smtClean="0"/>
              <a:t>Steamworks</a:t>
            </a:r>
            <a:r>
              <a:rPr lang="en-US" dirty="0" smtClean="0"/>
              <a:t> – Placing gears to move rotor</a:t>
            </a:r>
          </a:p>
          <a:p>
            <a:pPr lvl="1"/>
            <a:r>
              <a:rPr lang="en-US" dirty="0" smtClean="0"/>
              <a:t>2016 – Stronghold – Driving </a:t>
            </a:r>
            <a:r>
              <a:rPr lang="en-US" dirty="0" smtClean="0"/>
              <a:t>Through </a:t>
            </a:r>
            <a:r>
              <a:rPr lang="en-US" dirty="0" smtClean="0"/>
              <a:t>Obstacles</a:t>
            </a:r>
          </a:p>
          <a:p>
            <a:pPr lvl="1"/>
            <a:r>
              <a:rPr lang="en-US" dirty="0" smtClean="0"/>
              <a:t>2015 – Recycle Rush – Stacking Crates</a:t>
            </a:r>
          </a:p>
          <a:p>
            <a:pPr lvl="1"/>
            <a:r>
              <a:rPr lang="en-US" dirty="0" smtClean="0"/>
              <a:t>2014 – Aerial Assist – Throwing or pushing balls</a:t>
            </a:r>
          </a:p>
          <a:p>
            <a:pPr lvl="1"/>
            <a:r>
              <a:rPr lang="en-US" dirty="0" smtClean="0"/>
              <a:t>2013 – Ultimate Ascent – Shooting </a:t>
            </a:r>
            <a:r>
              <a:rPr lang="en-US" dirty="0" err="1" smtClean="0"/>
              <a:t>frisbees</a:t>
            </a:r>
            <a:r>
              <a:rPr lang="en-US" dirty="0" smtClean="0"/>
              <a:t> into goals</a:t>
            </a:r>
          </a:p>
          <a:p>
            <a:pPr lvl="1"/>
            <a:r>
              <a:rPr lang="en-US" dirty="0" smtClean="0"/>
              <a:t>2012 – Rebound Rumble – Shooting basketballs into hoops</a:t>
            </a:r>
          </a:p>
          <a:p>
            <a:pPr lvl="1"/>
            <a:r>
              <a:rPr lang="en-US" dirty="0" smtClean="0"/>
              <a:t>2011 – </a:t>
            </a:r>
            <a:r>
              <a:rPr lang="en-US" dirty="0" err="1" smtClean="0"/>
              <a:t>Logomotion</a:t>
            </a:r>
            <a:r>
              <a:rPr lang="en-US" dirty="0" smtClean="0"/>
              <a:t> – Hanging inner tubes on 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3272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Telescoping Lift Manipulators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7627007" cy="4525963"/>
          </a:xfrm>
        </p:spPr>
        <p:txBody>
          <a:bodyPr/>
          <a:lstStyle/>
          <a:p>
            <a:r>
              <a:rPr lang="en-US" dirty="0" smtClean="0"/>
              <a:t>The manipulator at the top of the lift will either need air tubing or wiring to extend along with the lift</a:t>
            </a:r>
          </a:p>
          <a:p>
            <a:pPr lvl="1"/>
            <a:r>
              <a:rPr lang="en-US" dirty="0" smtClean="0"/>
              <a:t>Air Tubing </a:t>
            </a:r>
          </a:p>
          <a:p>
            <a:pPr lvl="2"/>
            <a:r>
              <a:rPr lang="en-US" dirty="0" smtClean="0"/>
              <a:t>Use spiral tubing</a:t>
            </a:r>
          </a:p>
          <a:p>
            <a:pPr lvl="1"/>
            <a:r>
              <a:rPr lang="en-US" dirty="0" smtClean="0"/>
              <a:t>Wiring</a:t>
            </a:r>
          </a:p>
          <a:p>
            <a:pPr lvl="2"/>
            <a:r>
              <a:rPr lang="en-US" dirty="0" smtClean="0"/>
              <a:t>Use cable carrier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6965" y="4764820"/>
            <a:ext cx="3389585" cy="171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9276" y="2504966"/>
            <a:ext cx="1856828" cy="18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6010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Telescoping Lift Manipulators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Spiral Tubing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Cable Carrier</a:t>
            </a:r>
            <a:endParaRPr lang="en-US" dirty="0"/>
          </a:p>
        </p:txBody>
      </p:sp>
      <p:pic>
        <p:nvPicPr>
          <p:cNvPr id="5" name="Picture 4" descr="Elevator at Maximum Heigh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625" t="11827" r="21030" b="9942"/>
          <a:stretch/>
        </p:blipFill>
        <p:spPr>
          <a:xfrm>
            <a:off x="955214" y="2110337"/>
            <a:ext cx="1654853" cy="438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0970" y="2198413"/>
            <a:ext cx="3555773" cy="420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948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Scissor Lift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7732" b="7732"/>
          <a:stretch>
            <a:fillRect/>
          </a:stretch>
        </p:blipFill>
        <p:spPr>
          <a:xfrm>
            <a:off x="505142" y="1654244"/>
            <a:ext cx="4038600" cy="4525963"/>
          </a:xfrm>
        </p:spPr>
      </p:pic>
      <p:sp>
        <p:nvSpPr>
          <p:cNvPr id="6" name="Content Placeholder 8"/>
          <p:cNvSpPr>
            <a:spLocks noGrp="1"/>
          </p:cNvSpPr>
          <p:nvPr>
            <p:ph sz="half" idx="2"/>
          </p:nvPr>
        </p:nvSpPr>
        <p:spPr>
          <a:xfrm>
            <a:off x="4828333" y="1789355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Advantage</a:t>
            </a:r>
          </a:p>
          <a:p>
            <a:pPr lvl="1"/>
            <a:r>
              <a:rPr lang="en-US" dirty="0" smtClean="0"/>
              <a:t>Minimum retracted height</a:t>
            </a:r>
          </a:p>
          <a:p>
            <a:pPr lvl="2"/>
            <a:r>
              <a:rPr lang="en-US" dirty="0" smtClean="0"/>
              <a:t>Goes under field barriers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Needs to be heavy to be stable</a:t>
            </a:r>
          </a:p>
          <a:p>
            <a:pPr lvl="1"/>
            <a:r>
              <a:rPr lang="en-US" dirty="0" smtClean="0"/>
              <a:t>Must be built precisely</a:t>
            </a:r>
          </a:p>
          <a:p>
            <a:pPr lvl="1"/>
            <a:r>
              <a:rPr lang="en-US" dirty="0" smtClean="0"/>
              <a:t>Doesn’t deal with side loads well</a:t>
            </a:r>
          </a:p>
          <a:p>
            <a:pPr lvl="1"/>
            <a:r>
              <a:rPr lang="en-US" dirty="0" smtClean="0"/>
              <a:t>Becomes increasingly unstable with height</a:t>
            </a:r>
          </a:p>
          <a:p>
            <a:pPr lvl="1"/>
            <a:r>
              <a:rPr lang="en-US" dirty="0" smtClean="0"/>
              <a:t>Loads very high initially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0297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Bar Linkage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8538" y="1735556"/>
            <a:ext cx="5489133" cy="47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6634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Bar Linkage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54992" t="20050" r="3006" b="9364"/>
          <a:stretch/>
        </p:blipFill>
        <p:spPr>
          <a:xfrm>
            <a:off x="250237" y="1776119"/>
            <a:ext cx="3840480" cy="4828032"/>
          </a:xfrm>
          <a:prstGeom prst="rect">
            <a:avLst/>
          </a:prstGeom>
        </p:spPr>
      </p:pic>
      <p:sp>
        <p:nvSpPr>
          <p:cNvPr id="4" name="Content Placeholder 8"/>
          <p:cNvSpPr>
            <a:spLocks noGrp="1"/>
          </p:cNvSpPr>
          <p:nvPr>
            <p:ph sz="half" idx="2"/>
          </p:nvPr>
        </p:nvSpPr>
        <p:spPr>
          <a:xfrm>
            <a:off x="4828333" y="1789355"/>
            <a:ext cx="4038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Very popular design</a:t>
            </a:r>
          </a:p>
          <a:p>
            <a:r>
              <a:rPr lang="en-US" dirty="0" smtClean="0"/>
              <a:t>Pin / bolt loadings can be high!</a:t>
            </a:r>
          </a:p>
          <a:p>
            <a:pPr lvl="1"/>
            <a:r>
              <a:rPr lang="en-US" dirty="0" smtClean="0"/>
              <a:t>Use SAE graded materials</a:t>
            </a:r>
          </a:p>
          <a:p>
            <a:r>
              <a:rPr lang="en-US" dirty="0" smtClean="0"/>
              <a:t>Watch for buckling in lower member</a:t>
            </a:r>
          </a:p>
          <a:p>
            <a:r>
              <a:rPr lang="en-US" dirty="0" smtClean="0"/>
              <a:t>Counterbalance arm if possible</a:t>
            </a:r>
          </a:p>
          <a:p>
            <a:pPr lvl="1"/>
            <a:r>
              <a:rPr lang="en-US" dirty="0" smtClean="0"/>
              <a:t>Counterweight</a:t>
            </a:r>
          </a:p>
          <a:p>
            <a:pPr lvl="1"/>
            <a:r>
              <a:rPr lang="en-US" dirty="0" smtClean="0"/>
              <a:t>Elastic counterbalance</a:t>
            </a:r>
          </a:p>
          <a:p>
            <a:r>
              <a:rPr lang="en-US" dirty="0" smtClean="0"/>
              <a:t>Keep overall robot CG centered and as low as possible</a:t>
            </a:r>
          </a:p>
          <a:p>
            <a:r>
              <a:rPr lang="en-US" dirty="0" smtClean="0"/>
              <a:t>Maximum height is limited</a:t>
            </a:r>
          </a:p>
        </p:txBody>
      </p:sp>
      <p:sp>
        <p:nvSpPr>
          <p:cNvPr id="3" name="Oval 2"/>
          <p:cNvSpPr/>
          <p:nvPr/>
        </p:nvSpPr>
        <p:spPr>
          <a:xfrm>
            <a:off x="3643231" y="4134732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656576" y="3777244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27701" y="2084774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03965" y="2394776"/>
            <a:ext cx="45719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810097" y="3003707"/>
            <a:ext cx="1121707" cy="760197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828637" y="3012977"/>
            <a:ext cx="1066086" cy="1084672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521524" y="2104449"/>
            <a:ext cx="2401010" cy="908528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502983" y="2466006"/>
            <a:ext cx="2410280" cy="53770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894710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Crate Lifting Robot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Stacks from the bottom up</a:t>
            </a:r>
          </a:p>
          <a:p>
            <a:r>
              <a:rPr lang="en-US" dirty="0" smtClean="0"/>
              <a:t>Robot surrounds crate</a:t>
            </a:r>
          </a:p>
          <a:p>
            <a:r>
              <a:rPr lang="en-US" dirty="0" smtClean="0"/>
              <a:t>Single loop chain or belt lift</a:t>
            </a:r>
          </a:p>
          <a:p>
            <a:r>
              <a:rPr lang="en-US" dirty="0" smtClean="0"/>
              <a:t>Unidirectional graspers</a:t>
            </a:r>
          </a:p>
          <a:p>
            <a:pPr lvl="1"/>
            <a:r>
              <a:rPr lang="en-US" dirty="0" smtClean="0"/>
              <a:t>Engages from underneath</a:t>
            </a:r>
          </a:p>
          <a:p>
            <a:pPr lvl="1"/>
            <a:r>
              <a:rPr lang="en-US" dirty="0" smtClean="0"/>
              <a:t>Slides by from the top</a:t>
            </a:r>
          </a:p>
          <a:p>
            <a:pPr lvl="2"/>
            <a:r>
              <a:rPr lang="en-US" dirty="0" smtClean="0"/>
              <a:t>Spring actuated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68610" name="Picture 2" descr="http://media.team254.com/2015/03/8cf8078d-Deadlift_medium.jpg"/>
          <p:cNvPicPr>
            <a:picLocks noChangeAspect="1" noChangeArrowheads="1"/>
          </p:cNvPicPr>
          <p:nvPr/>
        </p:nvPicPr>
        <p:blipFill>
          <a:blip r:embed="rId2" cstate="print"/>
          <a:srcRect l="31104" t="9408" b="6336"/>
          <a:stretch>
            <a:fillRect/>
          </a:stretch>
        </p:blipFill>
        <p:spPr bwMode="auto">
          <a:xfrm>
            <a:off x="0" y="1645921"/>
            <a:ext cx="4261994" cy="5212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Unidirectional Grabber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105379" y="1688123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Spring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99274" y="2307102"/>
            <a:ext cx="65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Pivot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900332" y="3727940"/>
            <a:ext cx="4954172" cy="405619"/>
            <a:chOff x="771379" y="3587262"/>
            <a:chExt cx="4954172" cy="405619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956603" y="3601329"/>
              <a:ext cx="4614203" cy="0"/>
            </a:xfrm>
            <a:prstGeom prst="line">
              <a:avLst/>
            </a:prstGeom>
            <a:ln w="127000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500468" y="3587262"/>
              <a:ext cx="225083" cy="379828"/>
            </a:xfrm>
            <a:prstGeom prst="line">
              <a:avLst/>
            </a:prstGeom>
            <a:ln w="127000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771379" y="3613053"/>
              <a:ext cx="225083" cy="379828"/>
            </a:xfrm>
            <a:prstGeom prst="line">
              <a:avLst/>
            </a:prstGeom>
            <a:ln w="127000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5765410" y="1910861"/>
            <a:ext cx="731519" cy="787791"/>
            <a:chOff x="4318782" y="1899138"/>
            <a:chExt cx="731519" cy="787791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4318782" y="1899138"/>
              <a:ext cx="365760" cy="759656"/>
            </a:xfrm>
            <a:prstGeom prst="line">
              <a:avLst/>
            </a:prstGeom>
            <a:ln w="50800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4628271" y="2264899"/>
              <a:ext cx="379828" cy="379828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670474" y="2658794"/>
              <a:ext cx="337624" cy="0"/>
            </a:xfrm>
            <a:prstGeom prst="line">
              <a:avLst/>
            </a:prstGeom>
            <a:ln w="50800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40" idx="3"/>
            </p:cNvCxnSpPr>
            <p:nvPr/>
          </p:nvCxnSpPr>
          <p:spPr>
            <a:xfrm flipH="1" flipV="1">
              <a:off x="4501662" y="2152357"/>
              <a:ext cx="182234" cy="43674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4979963" y="2616591"/>
              <a:ext cx="70338" cy="703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23779" y="5160499"/>
            <a:ext cx="4954172" cy="405619"/>
            <a:chOff x="771379" y="3587262"/>
            <a:chExt cx="4954172" cy="405619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956603" y="3601329"/>
              <a:ext cx="4614203" cy="0"/>
            </a:xfrm>
            <a:prstGeom prst="line">
              <a:avLst/>
            </a:prstGeom>
            <a:ln w="127000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500468" y="3587262"/>
              <a:ext cx="225083" cy="379828"/>
            </a:xfrm>
            <a:prstGeom prst="line">
              <a:avLst/>
            </a:prstGeom>
            <a:ln w="127000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771379" y="3613053"/>
              <a:ext cx="225083" cy="379828"/>
            </a:xfrm>
            <a:prstGeom prst="line">
              <a:avLst/>
            </a:prstGeom>
            <a:ln w="127000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5751343" y="5455920"/>
            <a:ext cx="731519" cy="787791"/>
            <a:chOff x="4318782" y="1899138"/>
            <a:chExt cx="731519" cy="787791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318782" y="1899138"/>
              <a:ext cx="365760" cy="759656"/>
            </a:xfrm>
            <a:prstGeom prst="line">
              <a:avLst/>
            </a:prstGeom>
            <a:ln w="50800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4628271" y="2264899"/>
              <a:ext cx="379828" cy="379828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4670474" y="2658794"/>
              <a:ext cx="337624" cy="0"/>
            </a:xfrm>
            <a:prstGeom prst="line">
              <a:avLst/>
            </a:prstGeom>
            <a:ln w="50800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51" idx="3"/>
            </p:cNvCxnSpPr>
            <p:nvPr/>
          </p:nvCxnSpPr>
          <p:spPr>
            <a:xfrm flipH="1" flipV="1">
              <a:off x="4501662" y="2152357"/>
              <a:ext cx="182234" cy="43674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4979963" y="2616591"/>
              <a:ext cx="70338" cy="703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 rot="448981">
            <a:off x="5805267" y="3962402"/>
            <a:ext cx="731519" cy="787791"/>
            <a:chOff x="4318782" y="1899138"/>
            <a:chExt cx="731519" cy="787791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4318782" y="1899138"/>
              <a:ext cx="365760" cy="759656"/>
            </a:xfrm>
            <a:prstGeom prst="line">
              <a:avLst/>
            </a:prstGeom>
            <a:ln w="50800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4628271" y="2264899"/>
              <a:ext cx="379828" cy="379828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4670474" y="2658794"/>
              <a:ext cx="337624" cy="0"/>
            </a:xfrm>
            <a:prstGeom prst="line">
              <a:avLst/>
            </a:prstGeom>
            <a:ln w="50800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9" idx="3"/>
            </p:cNvCxnSpPr>
            <p:nvPr/>
          </p:nvCxnSpPr>
          <p:spPr>
            <a:xfrm flipH="1" flipV="1">
              <a:off x="4501662" y="2152357"/>
              <a:ext cx="182234" cy="43674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4979963" y="2616591"/>
              <a:ext cx="70338" cy="703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Arrow Connector 63"/>
          <p:cNvCxnSpPr/>
          <p:nvPr/>
        </p:nvCxnSpPr>
        <p:spPr>
          <a:xfrm>
            <a:off x="7596554" y="3418449"/>
            <a:ext cx="0" cy="1617785"/>
          </a:xfrm>
          <a:prstGeom prst="straightConnector1">
            <a:avLst/>
          </a:prstGeom>
          <a:ln w="53975"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Robot Lifting Mechanisms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ultimate lifting challenge</a:t>
            </a:r>
          </a:p>
          <a:p>
            <a:pPr lvl="1"/>
            <a:r>
              <a:rPr lang="en-US" dirty="0" smtClean="0"/>
              <a:t>Up to 120 pounds of weight to overcome</a:t>
            </a:r>
          </a:p>
          <a:p>
            <a:r>
              <a:rPr lang="en-US" dirty="0" smtClean="0"/>
              <a:t>To lift or not to lift?</a:t>
            </a:r>
          </a:p>
          <a:p>
            <a:pPr lvl="1"/>
            <a:r>
              <a:rPr lang="en-US" dirty="0" smtClean="0"/>
              <a:t>Which way really gets more points?</a:t>
            </a:r>
          </a:p>
          <a:p>
            <a:r>
              <a:rPr lang="en-US" dirty="0" smtClean="0"/>
              <a:t>Methods</a:t>
            </a:r>
          </a:p>
          <a:p>
            <a:pPr lvl="1"/>
            <a:r>
              <a:rPr lang="en-US" dirty="0" smtClean="0"/>
              <a:t>Drive on</a:t>
            </a:r>
          </a:p>
          <a:p>
            <a:pPr lvl="1"/>
            <a:r>
              <a:rPr lang="en-US" dirty="0" smtClean="0"/>
              <a:t>Pneumatic Lift</a:t>
            </a:r>
          </a:p>
          <a:p>
            <a:pPr lvl="1"/>
            <a:r>
              <a:rPr lang="en-US" dirty="0" smtClean="0"/>
              <a:t>Motor Lift</a:t>
            </a:r>
            <a:endParaRPr lang="en-US" dirty="0"/>
          </a:p>
        </p:txBody>
      </p:sp>
      <p:pic>
        <p:nvPicPr>
          <p:cNvPr id="5" name="Picture 4" descr="2010 lif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0140" y="1679305"/>
            <a:ext cx="317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3849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Lift or Not to Lift?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471" y="1674366"/>
            <a:ext cx="8145646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Robot lifting has never been the primary means to score points</a:t>
            </a:r>
          </a:p>
          <a:p>
            <a:pPr lvl="1"/>
            <a:r>
              <a:rPr lang="en-US" dirty="0" smtClean="0"/>
              <a:t>Usually done at the end of the game for “bonus points”</a:t>
            </a:r>
          </a:p>
          <a:p>
            <a:r>
              <a:rPr lang="en-US" dirty="0" smtClean="0"/>
              <a:t>Whether to Lift Depends on Point Values</a:t>
            </a:r>
          </a:p>
          <a:p>
            <a:pPr lvl="1"/>
            <a:r>
              <a:rPr lang="en-US" dirty="0" smtClean="0"/>
              <a:t>2010 Game – Breakaway – 3 points</a:t>
            </a:r>
          </a:p>
          <a:p>
            <a:pPr lvl="2"/>
            <a:r>
              <a:rPr lang="en-US" dirty="0" smtClean="0"/>
              <a:t>Not worth it! </a:t>
            </a:r>
            <a:endParaRPr lang="en-US" dirty="0"/>
          </a:p>
          <a:p>
            <a:pPr lvl="2"/>
            <a:r>
              <a:rPr lang="en-US" dirty="0" smtClean="0"/>
              <a:t>Best robots concentrated on scoring soccer goals</a:t>
            </a:r>
          </a:p>
          <a:p>
            <a:pPr lvl="1"/>
            <a:r>
              <a:rPr lang="en-US" dirty="0" smtClean="0"/>
              <a:t>2013 Game – Ultimate Ascent </a:t>
            </a:r>
          </a:p>
          <a:p>
            <a:pPr lvl="2"/>
            <a:r>
              <a:rPr lang="en-US" dirty="0" smtClean="0"/>
              <a:t>10 points per level, 3 levels</a:t>
            </a:r>
          </a:p>
          <a:p>
            <a:pPr lvl="2"/>
            <a:r>
              <a:rPr lang="en-US" dirty="0" smtClean="0"/>
              <a:t>Best robots scored as many </a:t>
            </a:r>
            <a:r>
              <a:rPr lang="en-US" dirty="0" err="1" smtClean="0"/>
              <a:t>frisbees</a:t>
            </a:r>
            <a:r>
              <a:rPr lang="en-US" dirty="0" smtClean="0"/>
              <a:t> as possible then climbed 1 level</a:t>
            </a:r>
          </a:p>
          <a:p>
            <a:pPr lvl="1"/>
            <a:r>
              <a:rPr lang="en-US" dirty="0" smtClean="0"/>
              <a:t>2017 Game – </a:t>
            </a:r>
            <a:r>
              <a:rPr lang="en-US" dirty="0" err="1" smtClean="0"/>
              <a:t>Steamworks</a:t>
            </a:r>
            <a:endParaRPr lang="en-US" dirty="0" smtClean="0"/>
          </a:p>
          <a:p>
            <a:pPr lvl="2"/>
            <a:r>
              <a:rPr lang="en-US" dirty="0" smtClean="0"/>
              <a:t>50 points for a lift, absolutely essential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85199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 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If height is small consider driving on by using an incline ramp</a:t>
            </a:r>
          </a:p>
          <a:p>
            <a:pPr lvl="1"/>
            <a:r>
              <a:rPr lang="en-US" dirty="0" smtClean="0"/>
              <a:t>Converts kinetic energy </a:t>
            </a:r>
            <a:r>
              <a:rPr lang="en-US" b="1" dirty="0" smtClean="0"/>
              <a:t>½mv</a:t>
            </a:r>
            <a:r>
              <a:rPr lang="en-US" b="1" baseline="30000" dirty="0" smtClean="0"/>
              <a:t>2</a:t>
            </a:r>
            <a:r>
              <a:rPr lang="en-US" b="1" dirty="0" smtClean="0"/>
              <a:t> </a:t>
            </a:r>
            <a:r>
              <a:rPr lang="en-US" dirty="0" smtClean="0"/>
              <a:t>to potential energy </a:t>
            </a:r>
            <a:r>
              <a:rPr lang="en-US" b="1" dirty="0" err="1" smtClean="0"/>
              <a:t>mgh</a:t>
            </a:r>
            <a:endParaRPr lang="en-US" b="1" dirty="0" smtClean="0"/>
          </a:p>
          <a:p>
            <a:pPr lvl="1"/>
            <a:r>
              <a:rPr lang="en-US" dirty="0" smtClean="0"/>
              <a:t>Ideal when 1” off the floor scores</a:t>
            </a:r>
            <a:endParaRPr lang="en-US" dirty="0"/>
          </a:p>
        </p:txBody>
      </p:sp>
      <p:pic>
        <p:nvPicPr>
          <p:cNvPr id="5" name="Picture 4" descr="incline climb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97" t="62647" r="24835" b="4016"/>
          <a:stretch/>
        </p:blipFill>
        <p:spPr>
          <a:xfrm>
            <a:off x="627725" y="2063441"/>
            <a:ext cx="3578494" cy="353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9271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And at least a secondary method</a:t>
            </a:r>
          </a:p>
          <a:p>
            <a:pPr lvl="1"/>
            <a:r>
              <a:rPr lang="en-US" dirty="0" smtClean="0"/>
              <a:t>2017 – </a:t>
            </a:r>
            <a:r>
              <a:rPr lang="en-US" dirty="0" err="1" smtClean="0"/>
              <a:t>Steamworks</a:t>
            </a:r>
            <a:r>
              <a:rPr lang="en-US" dirty="0" smtClean="0"/>
              <a:t> – Climbing Airship</a:t>
            </a:r>
          </a:p>
          <a:p>
            <a:pPr lvl="1"/>
            <a:r>
              <a:rPr lang="en-US" dirty="0" smtClean="0"/>
              <a:t>2016 – Stronghold – Scoring boulders / Climbing</a:t>
            </a:r>
          </a:p>
          <a:p>
            <a:pPr lvl="1"/>
            <a:r>
              <a:rPr lang="en-US" dirty="0" smtClean="0"/>
              <a:t>2015 – Recycle Rush – Placing trash barrel on stack</a:t>
            </a:r>
          </a:p>
          <a:p>
            <a:pPr lvl="1"/>
            <a:r>
              <a:rPr lang="en-US" dirty="0" smtClean="0"/>
              <a:t>2014 – Aerial Assist – Passing balls to alliance partners</a:t>
            </a:r>
          </a:p>
          <a:p>
            <a:pPr lvl="1"/>
            <a:r>
              <a:rPr lang="en-US" dirty="0" smtClean="0"/>
              <a:t>2013 – Ultimate Ascent – Climbing a Pyramid</a:t>
            </a:r>
          </a:p>
          <a:p>
            <a:pPr lvl="1"/>
            <a:r>
              <a:rPr lang="en-US" dirty="0" smtClean="0"/>
              <a:t>2012 – Balancing on </a:t>
            </a:r>
            <a:r>
              <a:rPr lang="en-US" dirty="0" err="1" smtClean="0"/>
              <a:t>Teter-Toter</a:t>
            </a:r>
            <a:endParaRPr lang="en-US" dirty="0" smtClean="0"/>
          </a:p>
          <a:p>
            <a:pPr lvl="1"/>
            <a:r>
              <a:rPr lang="en-US" dirty="0" smtClean="0"/>
              <a:t>2011 – Deploying </a:t>
            </a:r>
            <a:r>
              <a:rPr lang="en-US" dirty="0" err="1" smtClean="0"/>
              <a:t>minibot</a:t>
            </a:r>
            <a:r>
              <a:rPr lang="en-US" dirty="0" smtClean="0"/>
              <a:t> to climb a tower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32722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Pneumatic Lift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Lifting is what pneumatics were made for</a:t>
            </a:r>
          </a:p>
          <a:p>
            <a:pPr lvl="1"/>
            <a:r>
              <a:rPr lang="en-US" dirty="0" smtClean="0"/>
              <a:t>Force = Pressure x Area</a:t>
            </a:r>
          </a:p>
          <a:p>
            <a:pPr lvl="1"/>
            <a:r>
              <a:rPr lang="en-US" dirty="0" smtClean="0"/>
              <a:t>Working Pressure </a:t>
            </a:r>
          </a:p>
          <a:p>
            <a:pPr lvl="2"/>
            <a:r>
              <a:rPr lang="en-US" dirty="0" smtClean="0"/>
              <a:t>60 pounds / in</a:t>
            </a:r>
            <a:r>
              <a:rPr lang="en-US" baseline="30000" dirty="0" smtClean="0"/>
              <a:t>2</a:t>
            </a:r>
            <a:r>
              <a:rPr lang="en-US" dirty="0" smtClean="0"/>
              <a:t> so…</a:t>
            </a:r>
            <a:endParaRPr lang="en-US" baseline="30000" dirty="0" smtClean="0"/>
          </a:p>
          <a:p>
            <a:pPr lvl="2"/>
            <a:r>
              <a:rPr lang="en-US" dirty="0" smtClean="0"/>
              <a:t>2 in</a:t>
            </a:r>
            <a:r>
              <a:rPr lang="en-US" baseline="30000" dirty="0" smtClean="0"/>
              <a:t>2</a:t>
            </a:r>
            <a:r>
              <a:rPr lang="en-US" dirty="0" smtClean="0"/>
              <a:t> will lift 120 pounds</a:t>
            </a:r>
          </a:p>
          <a:p>
            <a:pPr lvl="2"/>
            <a:r>
              <a:rPr lang="en-US" dirty="0" smtClean="0"/>
              <a:t>Area = π(D/2)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2"/>
            <a:r>
              <a:rPr lang="en-US" dirty="0" smtClean="0"/>
              <a:t>D – Diameter or “Bore Size”</a:t>
            </a:r>
          </a:p>
          <a:p>
            <a:r>
              <a:rPr lang="en-US" dirty="0" smtClean="0"/>
              <a:t>Ideal for 6 – 18” lifts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04542" y="1835599"/>
            <a:ext cx="3337311" cy="4774410"/>
            <a:chOff x="1283377" y="2234239"/>
            <a:chExt cx="2053934" cy="3990470"/>
          </a:xfrm>
        </p:grpSpPr>
        <p:sp>
          <p:nvSpPr>
            <p:cNvPr id="6" name="Rectangle 5"/>
            <p:cNvSpPr/>
            <p:nvPr/>
          </p:nvSpPr>
          <p:spPr>
            <a:xfrm>
              <a:off x="1288573" y="2577254"/>
              <a:ext cx="2039468" cy="330964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288573" y="2234239"/>
              <a:ext cx="2048738" cy="7045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1283377" y="5520136"/>
              <a:ext cx="2048738" cy="70457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542947" y="2328431"/>
              <a:ext cx="1544066" cy="53101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1" name="Straight Arrow Connector 10"/>
          <p:cNvCxnSpPr>
            <a:stCxn id="8" idx="2"/>
            <a:endCxn id="8" idx="6"/>
          </p:cNvCxnSpPr>
          <p:nvPr/>
        </p:nvCxnSpPr>
        <p:spPr>
          <a:xfrm>
            <a:off x="1126301" y="2265961"/>
            <a:ext cx="2508858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24874" y="1891223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56164" y="2219766"/>
            <a:ext cx="1233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“Bore Size”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82055" y="2247823"/>
            <a:ext cx="8443" cy="3931421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7528" y="3226203"/>
            <a:ext cx="30639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</a:t>
            </a:r>
          </a:p>
          <a:p>
            <a:pPr algn="ctr"/>
            <a:r>
              <a:rPr lang="en-US" dirty="0" smtClean="0"/>
              <a:t>t</a:t>
            </a:r>
          </a:p>
          <a:p>
            <a:pPr algn="ctr"/>
            <a:r>
              <a:rPr lang="en-US" dirty="0" smtClean="0"/>
              <a:t>r</a:t>
            </a:r>
          </a:p>
          <a:p>
            <a:pPr algn="ctr"/>
            <a:r>
              <a:rPr lang="en-US" dirty="0" smtClean="0"/>
              <a:t>o</a:t>
            </a:r>
          </a:p>
          <a:p>
            <a:pPr algn="ctr"/>
            <a:r>
              <a:rPr lang="en-US" dirty="0" smtClean="0"/>
              <a:t>k</a:t>
            </a:r>
          </a:p>
          <a:p>
            <a:pPr algn="ctr"/>
            <a:r>
              <a:rPr lang="en-US" dirty="0" smtClean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xmlns="" val="2912003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Pneumatic Lift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2251" t="6965" r="55220" b="34670"/>
          <a:stretch/>
        </p:blipFill>
        <p:spPr>
          <a:xfrm>
            <a:off x="2802760" y="1919655"/>
            <a:ext cx="3345792" cy="399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9427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4194" y="4869792"/>
            <a:ext cx="3113139" cy="1897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Motor Lift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0544" y="1533525"/>
            <a:ext cx="3891456" cy="4364914"/>
          </a:xfrm>
        </p:spPr>
        <p:txBody>
          <a:bodyPr/>
          <a:lstStyle/>
          <a:p>
            <a:r>
              <a:rPr lang="en-US" dirty="0" smtClean="0"/>
              <a:t>Motor / Gearbox provides lifting force</a:t>
            </a:r>
          </a:p>
          <a:p>
            <a:r>
              <a:rPr lang="en-US" dirty="0" smtClean="0"/>
              <a:t>Ratchet and Pawl recommended </a:t>
            </a:r>
          </a:p>
          <a:p>
            <a:pPr lvl="1"/>
            <a:r>
              <a:rPr lang="en-US" dirty="0" smtClean="0"/>
              <a:t>Maintains height after power off </a:t>
            </a:r>
          </a:p>
          <a:p>
            <a:pPr lvl="1"/>
            <a:r>
              <a:rPr lang="en-US" dirty="0" smtClean="0"/>
              <a:t>Prevents motor from overheating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7445" y="1861207"/>
            <a:ext cx="2705100" cy="40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40963" r="74" b="41193"/>
          <a:stretch/>
        </p:blipFill>
        <p:spPr>
          <a:xfrm rot="16200000">
            <a:off x="7261016" y="3082289"/>
            <a:ext cx="256032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1626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Feeder 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180363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Usually scoring objects can be gotten from a feeder station or by other means</a:t>
            </a:r>
          </a:p>
          <a:p>
            <a:r>
              <a:rPr lang="en-US" dirty="0" smtClean="0"/>
              <a:t>Feeder stations make sense when its quicker than other means to get scoring objects</a:t>
            </a:r>
          </a:p>
          <a:p>
            <a:pPr lvl="1"/>
            <a:r>
              <a:rPr lang="en-US" dirty="0" smtClean="0"/>
              <a:t>Use Feeder Station</a:t>
            </a:r>
          </a:p>
          <a:p>
            <a:pPr lvl="2"/>
            <a:r>
              <a:rPr lang="en-US" dirty="0" smtClean="0"/>
              <a:t>2017 </a:t>
            </a:r>
            <a:r>
              <a:rPr lang="en-US" dirty="0" err="1" smtClean="0"/>
              <a:t>Steamworks</a:t>
            </a:r>
            <a:r>
              <a:rPr lang="en-US" dirty="0" smtClean="0"/>
              <a:t> – Prevented Gear theft</a:t>
            </a:r>
          </a:p>
          <a:p>
            <a:pPr lvl="2"/>
            <a:r>
              <a:rPr lang="en-US" dirty="0" smtClean="0"/>
              <a:t>2015 Recycle Rush – Easier to get crates without interfering trash</a:t>
            </a:r>
          </a:p>
          <a:p>
            <a:pPr lvl="2"/>
            <a:r>
              <a:rPr lang="en-US" dirty="0" smtClean="0"/>
              <a:t>2013 Ultimate Ascent – Easier to get </a:t>
            </a:r>
            <a:r>
              <a:rPr lang="en-US" dirty="0" err="1" smtClean="0"/>
              <a:t>frisbees</a:t>
            </a:r>
            <a:r>
              <a:rPr lang="en-US" dirty="0" smtClean="0"/>
              <a:t> from station than off the floor</a:t>
            </a:r>
          </a:p>
          <a:p>
            <a:pPr lvl="1"/>
            <a:r>
              <a:rPr lang="en-US" dirty="0" smtClean="0"/>
              <a:t>Don’t use Feeder Station</a:t>
            </a:r>
          </a:p>
          <a:p>
            <a:pPr lvl="2"/>
            <a:r>
              <a:rPr lang="en-US" dirty="0" smtClean="0"/>
              <a:t>2011 – </a:t>
            </a:r>
            <a:r>
              <a:rPr lang="en-US" dirty="0" err="1" smtClean="0"/>
              <a:t>Logomotion</a:t>
            </a:r>
            <a:r>
              <a:rPr lang="en-US" dirty="0" smtClean="0"/>
              <a:t> – Inner Tubes reached robots more quickly by human players throwing them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Feeder Station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1600200"/>
            <a:ext cx="8181975" cy="600075"/>
          </a:xfrm>
        </p:spPr>
        <p:txBody>
          <a:bodyPr/>
          <a:lstStyle/>
          <a:p>
            <a:r>
              <a:rPr lang="en-US" dirty="0" smtClean="0"/>
              <a:t>Best to continue feeder station into robot</a:t>
            </a:r>
            <a:endParaRPr lang="en-US" dirty="0"/>
          </a:p>
        </p:txBody>
      </p:sp>
      <p:sp>
        <p:nvSpPr>
          <p:cNvPr id="5" name="Right Triangle 4"/>
          <p:cNvSpPr/>
          <p:nvPr/>
        </p:nvSpPr>
        <p:spPr>
          <a:xfrm>
            <a:off x="2147453" y="2618509"/>
            <a:ext cx="2202873" cy="1108363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47454" y="3726872"/>
            <a:ext cx="2189019" cy="22582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Feeder</a:t>
            </a:r>
          </a:p>
          <a:p>
            <a:pPr algn="ctr"/>
            <a:r>
              <a:rPr lang="en-US" sz="4000" dirty="0" smtClean="0"/>
              <a:t>Station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4350327" y="5347854"/>
            <a:ext cx="2549236" cy="623454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XXXX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 rot="1409917">
            <a:off x="4326343" y="3945188"/>
            <a:ext cx="2793455" cy="4076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710545" y="3962399"/>
            <a:ext cx="0" cy="137160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40582" y="4558144"/>
            <a:ext cx="0" cy="775855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 rot="1440000">
            <a:off x="3934690" y="3449780"/>
            <a:ext cx="1011382" cy="2493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32220" y="5971309"/>
            <a:ext cx="1435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Robot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7453055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Sensors can be critical to using manipulators successfully</a:t>
            </a:r>
          </a:p>
          <a:p>
            <a:pPr lvl="1"/>
            <a:r>
              <a:rPr lang="en-US" dirty="0" smtClean="0"/>
              <a:t>Allows scoring in autonomous</a:t>
            </a:r>
          </a:p>
          <a:p>
            <a:pPr lvl="1"/>
            <a:r>
              <a:rPr lang="en-US" dirty="0" smtClean="0"/>
              <a:t>Can give driver field awareness when blocked by field elements</a:t>
            </a:r>
          </a:p>
          <a:p>
            <a:pPr lvl="1"/>
            <a:r>
              <a:rPr lang="en-US" dirty="0" smtClean="0"/>
              <a:t>Can make manipulator </a:t>
            </a:r>
            <a:r>
              <a:rPr lang="en-US" smtClean="0"/>
              <a:t>actions automatic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850275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Manipulators are key to scoring or preventing an opponent from scoring</a:t>
            </a:r>
          </a:p>
          <a:p>
            <a:pPr lvl="1"/>
            <a:r>
              <a:rPr lang="en-US" dirty="0" smtClean="0"/>
              <a:t>Don’t reinvent the wheel – check what has already been done</a:t>
            </a:r>
          </a:p>
          <a:p>
            <a:pPr lvl="2"/>
            <a:r>
              <a:rPr lang="en-US" dirty="0" smtClean="0"/>
              <a:t>Presentations, Robot in 3 days, Chief Delphi</a:t>
            </a:r>
          </a:p>
          <a:p>
            <a:pPr lvl="1"/>
            <a:r>
              <a:rPr lang="en-US" dirty="0" smtClean="0"/>
              <a:t>KISS Principle – Make it no more complicated than it needs to be!</a:t>
            </a:r>
          </a:p>
          <a:p>
            <a:pPr lvl="2"/>
            <a:r>
              <a:rPr lang="en-US" dirty="0" smtClean="0"/>
              <a:t>Is there a simpler way to do this?</a:t>
            </a:r>
          </a:p>
          <a:p>
            <a:r>
              <a:rPr lang="en-US" dirty="0" smtClean="0"/>
              <a:t>Add sensors to enable autonomous operation / provide field awareness / make proper manipulator actions automatic</a:t>
            </a:r>
          </a:p>
        </p:txBody>
      </p:sp>
    </p:spTree>
    <p:extLst>
      <p:ext uri="{BB962C8B-B14F-4D97-AF65-F5344CB8AC3E}">
        <p14:creationId xmlns:p14="http://schemas.microsoft.com/office/powerpoint/2010/main" xmlns="" val="1601861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Perhaps a third method</a:t>
            </a:r>
          </a:p>
          <a:p>
            <a:pPr lvl="1"/>
            <a:r>
              <a:rPr lang="en-US" dirty="0" smtClean="0"/>
              <a:t>2017 – </a:t>
            </a:r>
            <a:r>
              <a:rPr lang="en-US" dirty="0" err="1" smtClean="0"/>
              <a:t>Steamworks</a:t>
            </a:r>
            <a:r>
              <a:rPr lang="en-US" dirty="0" smtClean="0"/>
              <a:t> – Shooting Balls into Boiler</a:t>
            </a:r>
          </a:p>
          <a:p>
            <a:pPr lvl="1"/>
            <a:r>
              <a:rPr lang="en-US" dirty="0" smtClean="0"/>
              <a:t>2016 – Stronghold – Climbing Tower</a:t>
            </a:r>
          </a:p>
        </p:txBody>
      </p:sp>
    </p:spTree>
    <p:extLst>
      <p:ext uri="{BB962C8B-B14F-4D97-AF65-F5344CB8AC3E}">
        <p14:creationId xmlns:p14="http://schemas.microsoft.com/office/powerpoint/2010/main" xmlns="" val="1123272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Typical Activities for Scoring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Grabbing and releasing on object</a:t>
            </a:r>
          </a:p>
          <a:p>
            <a:r>
              <a:rPr lang="en-US" dirty="0" smtClean="0"/>
              <a:t>Lifting an object or robot</a:t>
            </a:r>
          </a:p>
          <a:p>
            <a:r>
              <a:rPr lang="en-US" dirty="0" smtClean="0"/>
              <a:t>Shooting an object</a:t>
            </a:r>
          </a:p>
          <a:p>
            <a:r>
              <a:rPr lang="en-US" dirty="0" smtClean="0"/>
              <a:t>Placing an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72949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Typical Activities for Defense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Blocking an object from scoring</a:t>
            </a:r>
          </a:p>
          <a:p>
            <a:r>
              <a:rPr lang="en-US" dirty="0" smtClean="0"/>
              <a:t>Blocking a robot from moving to scoring 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7746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Offense or Defense?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Offense is generally more important than defense</a:t>
            </a:r>
          </a:p>
          <a:p>
            <a:pPr lvl="1"/>
            <a:r>
              <a:rPr lang="en-US" dirty="0" smtClean="0"/>
              <a:t>But being to do both is even better</a:t>
            </a:r>
          </a:p>
          <a:p>
            <a:r>
              <a:rPr lang="en-US" dirty="0" smtClean="0"/>
              <a:t>Don’t build a purely defensive robot</a:t>
            </a:r>
          </a:p>
          <a:p>
            <a:pPr lvl="1"/>
            <a:r>
              <a:rPr lang="en-US" dirty="0" smtClean="0"/>
              <a:t>But think how to add defensive capabilities</a:t>
            </a:r>
          </a:p>
          <a:p>
            <a:pPr lvl="2"/>
            <a:r>
              <a:rPr lang="en-US" dirty="0" smtClean="0"/>
              <a:t>Unless alliances are separated like in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9586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Manipulator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Don’t reinvent the wheel!!</a:t>
            </a:r>
          </a:p>
          <a:p>
            <a:pPr lvl="1"/>
            <a:r>
              <a:rPr lang="en-US" dirty="0" smtClean="0"/>
              <a:t>Research to find out if there is already a proven method!!</a:t>
            </a:r>
          </a:p>
          <a:p>
            <a:pPr lvl="2"/>
            <a:r>
              <a:rPr lang="en-US" dirty="0" err="1" smtClean="0"/>
              <a:t>AndyMark</a:t>
            </a:r>
            <a:r>
              <a:rPr lang="en-US" dirty="0" smtClean="0"/>
              <a:t> presentations</a:t>
            </a:r>
          </a:p>
          <a:p>
            <a:pPr lvl="3"/>
            <a:r>
              <a:rPr lang="en-US" dirty="0">
                <a:hlinkClick r:id="rId2"/>
              </a:rPr>
              <a:t>http://files.andymark.com/</a:t>
            </a:r>
            <a:r>
              <a:rPr lang="en-US" dirty="0" smtClean="0">
                <a:hlinkClick r:id="rId2"/>
              </a:rPr>
              <a:t>ManiupulatorDesign.pdf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Watch “Robot In 3 Days” or “Build Blitz” after kickoff</a:t>
            </a:r>
          </a:p>
          <a:p>
            <a:pPr lvl="1"/>
            <a:r>
              <a:rPr lang="en-US" dirty="0" smtClean="0"/>
              <a:t>Monitor </a:t>
            </a:r>
            <a:r>
              <a:rPr lang="en-US" dirty="0"/>
              <a:t>Chief </a:t>
            </a:r>
            <a:r>
              <a:rPr lang="en-US" dirty="0" smtClean="0"/>
              <a:t>Delphi </a:t>
            </a:r>
          </a:p>
          <a:p>
            <a:pPr lvl="2"/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://www.chiefdelphi.com/forums/</a:t>
            </a:r>
            <a:r>
              <a:rPr lang="en-US" dirty="0" smtClean="0">
                <a:hlinkClick r:id="rId3"/>
              </a:rPr>
              <a:t>portal.php</a:t>
            </a:r>
            <a:r>
              <a:rPr lang="en-US" dirty="0" smtClean="0"/>
              <a:t> </a:t>
            </a:r>
          </a:p>
          <a:p>
            <a:r>
              <a:rPr lang="en-US" dirty="0" smtClean="0"/>
              <a:t>KISS Principle</a:t>
            </a:r>
          </a:p>
          <a:p>
            <a:pPr lvl="1"/>
            <a:r>
              <a:rPr lang="en-US" b="1" dirty="0" smtClean="0"/>
              <a:t>K</a:t>
            </a:r>
            <a:r>
              <a:rPr lang="en-US" dirty="0" smtClean="0"/>
              <a:t>eep </a:t>
            </a:r>
            <a:r>
              <a:rPr lang="en-US" b="1" dirty="0" smtClean="0"/>
              <a:t>I</a:t>
            </a:r>
            <a:r>
              <a:rPr lang="en-US" dirty="0" smtClean="0"/>
              <a:t>t </a:t>
            </a:r>
            <a:r>
              <a:rPr lang="en-US" b="1" dirty="0" smtClean="0"/>
              <a:t>S</a:t>
            </a:r>
            <a:r>
              <a:rPr lang="en-US" dirty="0" smtClean="0"/>
              <a:t>imple but </a:t>
            </a:r>
            <a:r>
              <a:rPr lang="en-US" b="1" dirty="0" smtClean="0"/>
              <a:t>S</a:t>
            </a:r>
            <a:r>
              <a:rPr lang="en-US" dirty="0" smtClean="0"/>
              <a:t>ophisticated</a:t>
            </a:r>
          </a:p>
          <a:p>
            <a:pPr lvl="2"/>
            <a:r>
              <a:rPr lang="en-US" dirty="0" smtClean="0"/>
              <a:t>As simple as possible while achieving all the required functionality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103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  <a:headEnd type="none"/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52163</TotalTime>
  <Words>1502</Words>
  <Application>Microsoft Office PowerPoint</Application>
  <PresentationFormat>On-screen Show (4:3)</PresentationFormat>
  <Paragraphs>298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Manipulators 101</vt:lpstr>
      <vt:lpstr>What is a Manipulator?</vt:lpstr>
      <vt:lpstr>Scoring Points</vt:lpstr>
      <vt:lpstr>Scoring Points</vt:lpstr>
      <vt:lpstr>Scoring Points</vt:lpstr>
      <vt:lpstr>Typical Activities for Scoring</vt:lpstr>
      <vt:lpstr>Typical Activities for Defense</vt:lpstr>
      <vt:lpstr>Offense or Defense?</vt:lpstr>
      <vt:lpstr>Manipulator Design</vt:lpstr>
      <vt:lpstr>Grabbing Devices</vt:lpstr>
      <vt:lpstr>Ball / Tube Grabber</vt:lpstr>
      <vt:lpstr>Ball / Tube Grabber</vt:lpstr>
      <vt:lpstr>Entrapping Devices</vt:lpstr>
      <vt:lpstr>Crate Wheel Grabber</vt:lpstr>
      <vt:lpstr>Grabbing Other Objects</vt:lpstr>
      <vt:lpstr>Gripping Aids</vt:lpstr>
      <vt:lpstr>Throwing Balls</vt:lpstr>
      <vt:lpstr>Small Ball Throwers</vt:lpstr>
      <vt:lpstr>Single vs. Double Sided</vt:lpstr>
      <vt:lpstr>Single vs. Double Sided</vt:lpstr>
      <vt:lpstr>Large Ball Throwers</vt:lpstr>
      <vt:lpstr>Large Ball Throwers</vt:lpstr>
      <vt:lpstr>Large Ball Throwers</vt:lpstr>
      <vt:lpstr>Object Lifting Mechanisms</vt:lpstr>
      <vt:lpstr>Telescoping Lift</vt:lpstr>
      <vt:lpstr>Telescoping Lift Types</vt:lpstr>
      <vt:lpstr>Continuous Telescoping Lift</vt:lpstr>
      <vt:lpstr>Cascade Style 1</vt:lpstr>
      <vt:lpstr>Cascade Style 2</vt:lpstr>
      <vt:lpstr>Telescoping Lift Manipulators</vt:lpstr>
      <vt:lpstr>Telescoping Lift Manipulators</vt:lpstr>
      <vt:lpstr>Scissor Lift</vt:lpstr>
      <vt:lpstr>4 Bar Linkage</vt:lpstr>
      <vt:lpstr>4 Bar Linkage</vt:lpstr>
      <vt:lpstr>Crate Lifting Robot</vt:lpstr>
      <vt:lpstr>Unidirectional Grabber</vt:lpstr>
      <vt:lpstr>Robot Lifting Mechanisms</vt:lpstr>
      <vt:lpstr>To Lift or Not to Lift?</vt:lpstr>
      <vt:lpstr>Drive On</vt:lpstr>
      <vt:lpstr>Pneumatic Lift</vt:lpstr>
      <vt:lpstr>Pneumatic Lift</vt:lpstr>
      <vt:lpstr>Motor Lift</vt:lpstr>
      <vt:lpstr>Feeder Station</vt:lpstr>
      <vt:lpstr>Feeder Station</vt:lpstr>
      <vt:lpstr>Sensors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Putting It All Together</dc:title>
  <dc:creator>Milnes, Thomas D.</dc:creator>
  <cp:lastModifiedBy>tdmilnes@comcast.net</cp:lastModifiedBy>
  <cp:revision>277</cp:revision>
  <cp:lastPrinted>2013-11-14T19:40:28Z</cp:lastPrinted>
  <dcterms:created xsi:type="dcterms:W3CDTF">2006-08-16T00:00:00Z</dcterms:created>
  <dcterms:modified xsi:type="dcterms:W3CDTF">2017-10-28T11:05:36Z</dcterms:modified>
</cp:coreProperties>
</file>